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5"/>
  </p:notesMasterIdLst>
  <p:sldIdLst>
    <p:sldId id="256" r:id="rId2"/>
    <p:sldId id="309" r:id="rId3"/>
    <p:sldId id="307" r:id="rId4"/>
    <p:sldId id="327" r:id="rId5"/>
    <p:sldId id="796" r:id="rId6"/>
    <p:sldId id="801" r:id="rId7"/>
    <p:sldId id="308" r:id="rId8"/>
    <p:sldId id="659" r:id="rId9"/>
    <p:sldId id="577" r:id="rId10"/>
    <p:sldId id="797" r:id="rId11"/>
    <p:sldId id="1069" r:id="rId12"/>
    <p:sldId id="486" r:id="rId13"/>
    <p:sldId id="564" r:id="rId14"/>
    <p:sldId id="584" r:id="rId15"/>
    <p:sldId id="798" r:id="rId16"/>
    <p:sldId id="1054" r:id="rId17"/>
    <p:sldId id="1032" r:id="rId18"/>
    <p:sldId id="986" r:id="rId19"/>
    <p:sldId id="1055" r:id="rId20"/>
    <p:sldId id="664" r:id="rId21"/>
    <p:sldId id="666" r:id="rId22"/>
    <p:sldId id="667" r:id="rId23"/>
    <p:sldId id="485" r:id="rId24"/>
    <p:sldId id="802" r:id="rId25"/>
    <p:sldId id="314" r:id="rId26"/>
    <p:sldId id="794" r:id="rId27"/>
    <p:sldId id="800" r:id="rId28"/>
    <p:sldId id="1067" r:id="rId29"/>
    <p:sldId id="1068" r:id="rId30"/>
    <p:sldId id="790" r:id="rId31"/>
    <p:sldId id="792" r:id="rId32"/>
    <p:sldId id="799" r:id="rId33"/>
    <p:sldId id="320" r:id="rId34"/>
    <p:sldId id="803" r:id="rId35"/>
    <p:sldId id="328" r:id="rId36"/>
    <p:sldId id="490" r:id="rId37"/>
    <p:sldId id="1070" r:id="rId38"/>
    <p:sldId id="329" r:id="rId39"/>
    <p:sldId id="815" r:id="rId40"/>
    <p:sldId id="816" r:id="rId41"/>
    <p:sldId id="808" r:id="rId42"/>
    <p:sldId id="331" r:id="rId43"/>
    <p:sldId id="492" r:id="rId44"/>
    <p:sldId id="333" r:id="rId45"/>
    <p:sldId id="494" r:id="rId46"/>
    <p:sldId id="334" r:id="rId47"/>
    <p:sldId id="336" r:id="rId48"/>
    <p:sldId id="495" r:id="rId49"/>
    <p:sldId id="549" r:id="rId50"/>
    <p:sldId id="337" r:id="rId51"/>
    <p:sldId id="332" r:id="rId52"/>
    <p:sldId id="342" r:id="rId53"/>
    <p:sldId id="343" r:id="rId54"/>
    <p:sldId id="828" r:id="rId55"/>
    <p:sldId id="819" r:id="rId56"/>
    <p:sldId id="820" r:id="rId57"/>
    <p:sldId id="1071" r:id="rId58"/>
    <p:sldId id="353" r:id="rId59"/>
    <p:sldId id="795" r:id="rId60"/>
    <p:sldId id="354" r:id="rId61"/>
    <p:sldId id="501" r:id="rId62"/>
    <p:sldId id="817" r:id="rId63"/>
    <p:sldId id="818" r:id="rId64"/>
    <p:sldId id="345" r:id="rId65"/>
    <p:sldId id="536" r:id="rId66"/>
    <p:sldId id="435" r:id="rId67"/>
    <p:sldId id="344" r:id="rId68"/>
    <p:sldId id="321" r:id="rId69"/>
    <p:sldId id="1020" r:id="rId70"/>
    <p:sldId id="339" r:id="rId71"/>
    <p:sldId id="762" r:id="rId72"/>
    <p:sldId id="350" r:id="rId73"/>
    <p:sldId id="530" r:id="rId74"/>
    <p:sldId id="351" r:id="rId75"/>
    <p:sldId id="338" r:id="rId76"/>
    <p:sldId id="537" r:id="rId77"/>
    <p:sldId id="355" r:id="rId78"/>
    <p:sldId id="437" r:id="rId79"/>
    <p:sldId id="541" r:id="rId80"/>
    <p:sldId id="438" r:id="rId81"/>
    <p:sldId id="550" r:id="rId82"/>
    <p:sldId id="540" r:id="rId83"/>
    <p:sldId id="358" r:id="rId84"/>
    <p:sldId id="340" r:id="rId85"/>
    <p:sldId id="346" r:id="rId86"/>
    <p:sldId id="374" r:id="rId87"/>
    <p:sldId id="322" r:id="rId88"/>
    <p:sldId id="1029" r:id="rId89"/>
    <p:sldId id="809" r:id="rId90"/>
    <p:sldId id="821" r:id="rId91"/>
    <p:sldId id="810" r:id="rId92"/>
    <p:sldId id="1021" r:id="rId93"/>
    <p:sldId id="359" r:id="rId94"/>
    <p:sldId id="371" r:id="rId95"/>
    <p:sldId id="367" r:id="rId96"/>
    <p:sldId id="822" r:id="rId97"/>
    <p:sldId id="823" r:id="rId98"/>
    <p:sldId id="824" r:id="rId99"/>
    <p:sldId id="557" r:id="rId100"/>
    <p:sldId id="363" r:id="rId101"/>
    <p:sldId id="360" r:id="rId102"/>
    <p:sldId id="825" r:id="rId103"/>
    <p:sldId id="364" r:id="rId104"/>
    <p:sldId id="439" r:id="rId105"/>
    <p:sldId id="1056" r:id="rId106"/>
    <p:sldId id="547" r:id="rId107"/>
    <p:sldId id="766" r:id="rId108"/>
    <p:sldId id="373" r:id="rId109"/>
    <p:sldId id="763" r:id="rId110"/>
    <p:sldId id="767" r:id="rId111"/>
    <p:sldId id="773" r:id="rId112"/>
    <p:sldId id="775" r:id="rId113"/>
    <p:sldId id="838" r:id="rId114"/>
    <p:sldId id="826" r:id="rId115"/>
    <p:sldId id="827" r:id="rId116"/>
    <p:sldId id="813" r:id="rId117"/>
    <p:sldId id="814" r:id="rId118"/>
    <p:sldId id="829" r:id="rId119"/>
    <p:sldId id="830" r:id="rId120"/>
    <p:sldId id="831" r:id="rId121"/>
    <p:sldId id="832" r:id="rId122"/>
    <p:sldId id="1072" r:id="rId123"/>
    <p:sldId id="1073" r:id="rId124"/>
    <p:sldId id="833" r:id="rId125"/>
    <p:sldId id="834" r:id="rId126"/>
    <p:sldId id="835" r:id="rId127"/>
    <p:sldId id="836" r:id="rId128"/>
    <p:sldId id="1028" r:id="rId129"/>
    <p:sldId id="924" r:id="rId130"/>
    <p:sldId id="1022" r:id="rId131"/>
    <p:sldId id="971" r:id="rId132"/>
    <p:sldId id="925" r:id="rId133"/>
    <p:sldId id="973" r:id="rId134"/>
    <p:sldId id="981" r:id="rId135"/>
    <p:sldId id="926" r:id="rId136"/>
    <p:sldId id="929" r:id="rId137"/>
    <p:sldId id="982" r:id="rId138"/>
    <p:sldId id="983" r:id="rId139"/>
    <p:sldId id="974" r:id="rId140"/>
    <p:sldId id="936" r:id="rId141"/>
    <p:sldId id="1074" r:id="rId142"/>
    <p:sldId id="930" r:id="rId143"/>
    <p:sldId id="1003" r:id="rId144"/>
    <p:sldId id="1004" r:id="rId145"/>
    <p:sldId id="1005" r:id="rId146"/>
    <p:sldId id="931" r:id="rId147"/>
    <p:sldId id="933" r:id="rId148"/>
    <p:sldId id="935" r:id="rId149"/>
    <p:sldId id="1059" r:id="rId150"/>
    <p:sldId id="939" r:id="rId151"/>
    <p:sldId id="978" r:id="rId152"/>
    <p:sldId id="979" r:id="rId153"/>
    <p:sldId id="980" r:id="rId154"/>
    <p:sldId id="984" r:id="rId155"/>
    <p:sldId id="985" r:id="rId156"/>
    <p:sldId id="947" r:id="rId157"/>
    <p:sldId id="988" r:id="rId158"/>
    <p:sldId id="949" r:id="rId159"/>
    <p:sldId id="950" r:id="rId160"/>
    <p:sldId id="952" r:id="rId161"/>
    <p:sldId id="953" r:id="rId162"/>
    <p:sldId id="958" r:id="rId163"/>
    <p:sldId id="960" r:id="rId164"/>
    <p:sldId id="989" r:id="rId165"/>
    <p:sldId id="990" r:id="rId166"/>
    <p:sldId id="991" r:id="rId167"/>
    <p:sldId id="992" r:id="rId168"/>
    <p:sldId id="1033" r:id="rId169"/>
    <p:sldId id="1044" r:id="rId170"/>
    <p:sldId id="1035" r:id="rId171"/>
    <p:sldId id="1045" r:id="rId172"/>
    <p:sldId id="1047" r:id="rId173"/>
    <p:sldId id="1049" r:id="rId174"/>
    <p:sldId id="1048" r:id="rId175"/>
    <p:sldId id="323" r:id="rId176"/>
    <p:sldId id="1023" r:id="rId177"/>
    <p:sldId id="368" r:id="rId178"/>
    <p:sldId id="370" r:id="rId179"/>
    <p:sldId id="1006" r:id="rId180"/>
    <p:sldId id="1008" r:id="rId181"/>
    <p:sldId id="782" r:id="rId182"/>
    <p:sldId id="383" r:id="rId183"/>
    <p:sldId id="385" r:id="rId184"/>
    <p:sldId id="387" r:id="rId185"/>
    <p:sldId id="569" r:id="rId186"/>
    <p:sldId id="1065" r:id="rId187"/>
    <p:sldId id="1066" r:id="rId188"/>
    <p:sldId id="1078" r:id="rId189"/>
    <p:sldId id="388" r:id="rId190"/>
    <p:sldId id="975" r:id="rId191"/>
    <p:sldId id="977" r:id="rId192"/>
    <p:sldId id="993" r:id="rId193"/>
    <p:sldId id="994" r:id="rId194"/>
    <p:sldId id="1075" r:id="rId195"/>
    <p:sldId id="995" r:id="rId196"/>
    <p:sldId id="997" r:id="rId197"/>
    <p:sldId id="1076" r:id="rId198"/>
    <p:sldId id="1010" r:id="rId199"/>
    <p:sldId id="998" r:id="rId200"/>
    <p:sldId id="999" r:id="rId201"/>
    <p:sldId id="1000" r:id="rId202"/>
    <p:sldId id="1001" r:id="rId203"/>
    <p:sldId id="1002" r:id="rId204"/>
    <p:sldId id="839" r:id="rId205"/>
    <p:sldId id="1024" r:id="rId206"/>
    <p:sldId id="840" r:id="rId207"/>
    <p:sldId id="841" r:id="rId208"/>
    <p:sldId id="1009" r:id="rId209"/>
    <p:sldId id="842" r:id="rId210"/>
    <p:sldId id="843" r:id="rId211"/>
    <p:sldId id="844" r:id="rId212"/>
    <p:sldId id="845" r:id="rId213"/>
    <p:sldId id="846" r:id="rId214"/>
    <p:sldId id="847" r:id="rId215"/>
    <p:sldId id="849" r:id="rId216"/>
    <p:sldId id="850" r:id="rId217"/>
    <p:sldId id="851" r:id="rId218"/>
    <p:sldId id="1077" r:id="rId219"/>
    <p:sldId id="853" r:id="rId220"/>
    <p:sldId id="854" r:id="rId221"/>
    <p:sldId id="855" r:id="rId222"/>
    <p:sldId id="856" r:id="rId223"/>
    <p:sldId id="520" r:id="rId224"/>
    <p:sldId id="1025" r:id="rId225"/>
    <p:sldId id="411" r:id="rId226"/>
    <p:sldId id="412" r:id="rId227"/>
    <p:sldId id="415" r:id="rId228"/>
    <p:sldId id="523" r:id="rId229"/>
    <p:sldId id="533" r:id="rId230"/>
    <p:sldId id="413" r:id="rId231"/>
    <p:sldId id="777" r:id="rId232"/>
    <p:sldId id="1027" r:id="rId233"/>
    <p:sldId id="524" r:id="rId234"/>
    <p:sldId id="525" r:id="rId235"/>
    <p:sldId id="526" r:id="rId236"/>
    <p:sldId id="527" r:id="rId237"/>
    <p:sldId id="1036" r:id="rId238"/>
    <p:sldId id="1011" r:id="rId239"/>
    <p:sldId id="911" r:id="rId240"/>
    <p:sldId id="1026" r:id="rId241"/>
    <p:sldId id="912" r:id="rId242"/>
    <p:sldId id="913" r:id="rId243"/>
    <p:sldId id="923" r:id="rId244"/>
    <p:sldId id="916" r:id="rId245"/>
    <p:sldId id="917" r:id="rId246"/>
    <p:sldId id="919" r:id="rId247"/>
    <p:sldId id="922" r:id="rId248"/>
    <p:sldId id="643" r:id="rId249"/>
    <p:sldId id="695" r:id="rId250"/>
    <p:sldId id="660" r:id="rId251"/>
    <p:sldId id="682" r:id="rId252"/>
    <p:sldId id="644" r:id="rId253"/>
    <p:sldId id="680" r:id="rId254"/>
    <p:sldId id="679" r:id="rId255"/>
    <p:sldId id="683" r:id="rId256"/>
    <p:sldId id="681" r:id="rId257"/>
    <p:sldId id="694" r:id="rId258"/>
    <p:sldId id="693" r:id="rId259"/>
    <p:sldId id="646" r:id="rId260"/>
    <p:sldId id="661" r:id="rId261"/>
    <p:sldId id="1012" r:id="rId262"/>
    <p:sldId id="685" r:id="rId263"/>
    <p:sldId id="745" r:id="rId264"/>
    <p:sldId id="686" r:id="rId265"/>
    <p:sldId id="747" r:id="rId266"/>
    <p:sldId id="748" r:id="rId267"/>
    <p:sldId id="1013" r:id="rId268"/>
    <p:sldId id="687" r:id="rId269"/>
    <p:sldId id="750" r:id="rId270"/>
    <p:sldId id="1050" r:id="rId271"/>
    <p:sldId id="1014" r:id="rId272"/>
    <p:sldId id="1051" r:id="rId273"/>
    <p:sldId id="1015" r:id="rId274"/>
    <p:sldId id="1016" r:id="rId275"/>
    <p:sldId id="1052" r:id="rId276"/>
    <p:sldId id="1017" r:id="rId277"/>
    <p:sldId id="1053" r:id="rId278"/>
    <p:sldId id="857" r:id="rId279"/>
    <p:sldId id="1018" r:id="rId280"/>
    <p:sldId id="1019" r:id="rId281"/>
    <p:sldId id="867" r:id="rId282"/>
    <p:sldId id="868" r:id="rId283"/>
    <p:sldId id="869" r:id="rId284"/>
    <p:sldId id="870" r:id="rId285"/>
    <p:sldId id="871" r:id="rId286"/>
    <p:sldId id="872" r:id="rId287"/>
    <p:sldId id="873" r:id="rId288"/>
    <p:sldId id="874" r:id="rId289"/>
    <p:sldId id="875" r:id="rId290"/>
    <p:sldId id="876" r:id="rId291"/>
    <p:sldId id="877" r:id="rId292"/>
    <p:sldId id="878" r:id="rId293"/>
    <p:sldId id="879" r:id="rId294"/>
    <p:sldId id="880" r:id="rId295"/>
    <p:sldId id="881" r:id="rId296"/>
    <p:sldId id="882" r:id="rId297"/>
    <p:sldId id="883" r:id="rId298"/>
    <p:sldId id="884" r:id="rId299"/>
    <p:sldId id="885" r:id="rId300"/>
    <p:sldId id="886" r:id="rId301"/>
    <p:sldId id="887" r:id="rId302"/>
    <p:sldId id="888" r:id="rId303"/>
    <p:sldId id="889" r:id="rId304"/>
    <p:sldId id="890" r:id="rId305"/>
    <p:sldId id="892" r:id="rId306"/>
    <p:sldId id="893" r:id="rId307"/>
    <p:sldId id="894" r:id="rId308"/>
    <p:sldId id="895" r:id="rId309"/>
    <p:sldId id="896" r:id="rId310"/>
    <p:sldId id="1062" r:id="rId311"/>
    <p:sldId id="1063" r:id="rId312"/>
    <p:sldId id="1064" r:id="rId313"/>
    <p:sldId id="1061" r:id="rId314"/>
  </p:sldIdLst>
  <p:sldSz cx="9144000" cy="6858000" type="screen4x3"/>
  <p:notesSz cx="6980238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FD685"/>
    <a:srgbClr val="FFFCF5"/>
    <a:srgbClr val="FFF9E9"/>
    <a:srgbClr val="FFFEE9"/>
    <a:srgbClr val="E2BF2C"/>
    <a:srgbClr val="408E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87" autoAdjust="0"/>
    <p:restoredTop sz="94883" autoAdjust="0"/>
  </p:normalViewPr>
  <p:slideViewPr>
    <p:cSldViewPr snapToGrid="0">
      <p:cViewPr varScale="1">
        <p:scale>
          <a:sx n="180" d="100"/>
          <a:sy n="180" d="100"/>
        </p:scale>
        <p:origin x="420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5306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98184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presProps" Target="presProps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viewProps" Target="viewProps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theme" Target="theme/theme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tableStyles" Target="tableStyle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477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3853" y="0"/>
            <a:ext cx="302477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784E84E0-7D12-41DC-B470-B3CD4D5D5A24}" type="datetimeFigureOut">
              <a:rPr lang="en-US"/>
              <a:pPr>
                <a:defRPr/>
              </a:pPr>
              <a:t>8/10/2019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46125" y="468313"/>
            <a:ext cx="5487988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024" y="4343400"/>
            <a:ext cx="558419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302477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3853" y="8685213"/>
            <a:ext cx="302477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A8ABF5F2-ED3C-4295-B7C2-C45924B7DCC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6234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types of computer programming statements are</a:t>
            </a:r>
            <a:r>
              <a:rPr lang="en-US" baseline="0" dirty="0" smtClean="0"/>
              <a:t> used?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Math operations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Data input and output from files, Internet,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Conditional statements: sometimes you need to execute a statement and sometime you don’t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Loops: for repetitive processing of statements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Operations on string data (text): searching, qualifying, concatenation, and extraction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Data conversion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232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Also… Python is the most popular introductory programming language and it is often used in analytics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655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702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403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Test z1 = [1,2], z2 = [1,2] with is</a:t>
            </a:r>
            <a:r>
              <a:rPr lang="en-US" baseline="0" dirty="0" smtClean="0"/>
              <a:t> operator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908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501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Breakpoints may be defined in the Editor.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Simple breakpoints can be set from the Run menu, by keyboard shortcut (F12 by default), or by double-click to the left of line numbers in the Editor.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Conditional breakpoints can also be set from the Run menu, by keyboard shortcut (Shift+F12 by default), or by Shift+double-click to the left of line numbers in the Editor.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Can’t set from Run menu in Spyder 2.7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685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7.4.py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247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211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50" descr="mason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300038"/>
            <a:ext cx="14192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93"/>
          <p:cNvGrpSpPr>
            <a:grpSpLocks/>
          </p:cNvGrpSpPr>
          <p:nvPr/>
        </p:nvGrpSpPr>
        <p:grpSpPr bwMode="auto">
          <a:xfrm>
            <a:off x="1885950" y="295275"/>
            <a:ext cx="5786438" cy="476250"/>
            <a:chOff x="1188" y="186"/>
            <a:chExt cx="3645" cy="300"/>
          </a:xfrm>
        </p:grpSpPr>
        <p:sp>
          <p:nvSpPr>
            <p:cNvPr id="6" name="Rectangle 490"/>
            <p:cNvSpPr>
              <a:spLocks noChangeArrowheads="1"/>
            </p:cNvSpPr>
            <p:nvPr/>
          </p:nvSpPr>
          <p:spPr bwMode="auto">
            <a:xfrm rot="5400000">
              <a:off x="4086" y="30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" name="Rectangle 485"/>
            <p:cNvSpPr>
              <a:spLocks noChangeArrowheads="1"/>
            </p:cNvSpPr>
            <p:nvPr/>
          </p:nvSpPr>
          <p:spPr bwMode="auto">
            <a:xfrm rot="5400000">
              <a:off x="3556" y="423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" name="Rectangle 486"/>
            <p:cNvSpPr>
              <a:spLocks noChangeArrowheads="1"/>
            </p:cNvSpPr>
            <p:nvPr/>
          </p:nvSpPr>
          <p:spPr bwMode="auto">
            <a:xfrm rot="5400000">
              <a:off x="3556" y="36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" name="Rectangle 487"/>
            <p:cNvSpPr>
              <a:spLocks noChangeArrowheads="1"/>
            </p:cNvSpPr>
            <p:nvPr/>
          </p:nvSpPr>
          <p:spPr bwMode="auto">
            <a:xfrm rot="5400000">
              <a:off x="3555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" name="Rectangle 481"/>
            <p:cNvSpPr>
              <a:spLocks noChangeArrowheads="1"/>
            </p:cNvSpPr>
            <p:nvPr/>
          </p:nvSpPr>
          <p:spPr bwMode="auto">
            <a:xfrm rot="5400000">
              <a:off x="3025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" name="Rectangle 482"/>
            <p:cNvSpPr>
              <a:spLocks noChangeArrowheads="1"/>
            </p:cNvSpPr>
            <p:nvPr/>
          </p:nvSpPr>
          <p:spPr bwMode="auto">
            <a:xfrm rot="5400000">
              <a:off x="3024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" name="Rectangle 483"/>
            <p:cNvSpPr>
              <a:spLocks noChangeArrowheads="1"/>
            </p:cNvSpPr>
            <p:nvPr/>
          </p:nvSpPr>
          <p:spPr bwMode="auto">
            <a:xfrm rot="5400000">
              <a:off x="3025" y="30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" name="Rectangle 484"/>
            <p:cNvSpPr>
              <a:spLocks noChangeArrowheads="1"/>
            </p:cNvSpPr>
            <p:nvPr/>
          </p:nvSpPr>
          <p:spPr bwMode="auto">
            <a:xfrm rot="5400000">
              <a:off x="3025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" name="Rectangle 480"/>
            <p:cNvSpPr>
              <a:spLocks noChangeArrowheads="1"/>
            </p:cNvSpPr>
            <p:nvPr/>
          </p:nvSpPr>
          <p:spPr bwMode="auto">
            <a:xfrm rot="5400000">
              <a:off x="2729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" name="Rectangle 475"/>
            <p:cNvSpPr>
              <a:spLocks noChangeArrowheads="1"/>
            </p:cNvSpPr>
            <p:nvPr/>
          </p:nvSpPr>
          <p:spPr bwMode="auto">
            <a:xfrm rot="5400000">
              <a:off x="2372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" name="Rectangle 476"/>
            <p:cNvSpPr>
              <a:spLocks noChangeArrowheads="1"/>
            </p:cNvSpPr>
            <p:nvPr/>
          </p:nvSpPr>
          <p:spPr bwMode="auto">
            <a:xfrm rot="5400000">
              <a:off x="2372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" name="Rectangle 477"/>
            <p:cNvSpPr>
              <a:spLocks noChangeArrowheads="1"/>
            </p:cNvSpPr>
            <p:nvPr/>
          </p:nvSpPr>
          <p:spPr bwMode="auto">
            <a:xfrm rot="5400000">
              <a:off x="2372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" name="Rectangle 478"/>
            <p:cNvSpPr>
              <a:spLocks noChangeArrowheads="1"/>
            </p:cNvSpPr>
            <p:nvPr/>
          </p:nvSpPr>
          <p:spPr bwMode="auto">
            <a:xfrm rot="5400000">
              <a:off x="2372" y="31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" name="Rectangle 479"/>
            <p:cNvSpPr>
              <a:spLocks noChangeArrowheads="1"/>
            </p:cNvSpPr>
            <p:nvPr/>
          </p:nvSpPr>
          <p:spPr bwMode="auto">
            <a:xfrm rot="5400000">
              <a:off x="2372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" name="Rectangle 470"/>
            <p:cNvSpPr>
              <a:spLocks noChangeArrowheads="1"/>
            </p:cNvSpPr>
            <p:nvPr/>
          </p:nvSpPr>
          <p:spPr bwMode="auto">
            <a:xfrm rot="5400000">
              <a:off x="2140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" name="Rectangle 471"/>
            <p:cNvSpPr>
              <a:spLocks noChangeArrowheads="1"/>
            </p:cNvSpPr>
            <p:nvPr/>
          </p:nvSpPr>
          <p:spPr bwMode="auto">
            <a:xfrm rot="5400000">
              <a:off x="2137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" name="Rectangle 472"/>
            <p:cNvSpPr>
              <a:spLocks noChangeArrowheads="1"/>
            </p:cNvSpPr>
            <p:nvPr/>
          </p:nvSpPr>
          <p:spPr bwMode="auto">
            <a:xfrm rot="5400000">
              <a:off x="2140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" name="Rectangle 473"/>
            <p:cNvSpPr>
              <a:spLocks noChangeArrowheads="1"/>
            </p:cNvSpPr>
            <p:nvPr/>
          </p:nvSpPr>
          <p:spPr bwMode="auto">
            <a:xfrm rot="5400000">
              <a:off x="2138" y="31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" name="Rectangle 474"/>
            <p:cNvSpPr>
              <a:spLocks noChangeArrowheads="1"/>
            </p:cNvSpPr>
            <p:nvPr/>
          </p:nvSpPr>
          <p:spPr bwMode="auto">
            <a:xfrm rot="5400000">
              <a:off x="213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" name="Rectangle 469"/>
            <p:cNvSpPr>
              <a:spLocks noChangeArrowheads="1"/>
            </p:cNvSpPr>
            <p:nvPr/>
          </p:nvSpPr>
          <p:spPr bwMode="auto">
            <a:xfrm rot="5400000">
              <a:off x="1666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" name="Rectangle 468"/>
            <p:cNvSpPr>
              <a:spLocks noChangeArrowheads="1"/>
            </p:cNvSpPr>
            <p:nvPr/>
          </p:nvSpPr>
          <p:spPr bwMode="auto">
            <a:xfrm rot="5400000">
              <a:off x="1666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" name="Rectangle 467"/>
            <p:cNvSpPr>
              <a:spLocks noChangeArrowheads="1"/>
            </p:cNvSpPr>
            <p:nvPr/>
          </p:nvSpPr>
          <p:spPr bwMode="auto">
            <a:xfrm rot="5400000">
              <a:off x="1666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" name="Rectangle 466"/>
            <p:cNvSpPr>
              <a:spLocks noChangeArrowheads="1"/>
            </p:cNvSpPr>
            <p:nvPr/>
          </p:nvSpPr>
          <p:spPr bwMode="auto">
            <a:xfrm rot="5400000">
              <a:off x="1666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" name="Rectangle 465"/>
            <p:cNvSpPr>
              <a:spLocks noChangeArrowheads="1"/>
            </p:cNvSpPr>
            <p:nvPr/>
          </p:nvSpPr>
          <p:spPr bwMode="auto">
            <a:xfrm rot="5400000">
              <a:off x="1666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" name="Rectangle 233"/>
            <p:cNvSpPr>
              <a:spLocks noChangeArrowheads="1"/>
            </p:cNvSpPr>
            <p:nvPr/>
          </p:nvSpPr>
          <p:spPr bwMode="auto">
            <a:xfrm rot="5400000">
              <a:off x="4439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" name="Rectangle 234"/>
            <p:cNvSpPr>
              <a:spLocks noChangeArrowheads="1"/>
            </p:cNvSpPr>
            <p:nvPr/>
          </p:nvSpPr>
          <p:spPr bwMode="auto">
            <a:xfrm rot="5400000">
              <a:off x="4323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" name="Rectangle 235"/>
            <p:cNvSpPr>
              <a:spLocks noChangeArrowheads="1"/>
            </p:cNvSpPr>
            <p:nvPr/>
          </p:nvSpPr>
          <p:spPr bwMode="auto">
            <a:xfrm rot="5400000">
              <a:off x="4265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" name="Rectangle 236"/>
            <p:cNvSpPr>
              <a:spLocks noChangeArrowheads="1"/>
            </p:cNvSpPr>
            <p:nvPr/>
          </p:nvSpPr>
          <p:spPr bwMode="auto">
            <a:xfrm rot="5400000">
              <a:off x="3790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" name="Rectangle 237"/>
            <p:cNvSpPr>
              <a:spLocks noChangeArrowheads="1"/>
            </p:cNvSpPr>
            <p:nvPr/>
          </p:nvSpPr>
          <p:spPr bwMode="auto">
            <a:xfrm rot="5400000">
              <a:off x="4205" y="19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" name="Rectangle 238"/>
            <p:cNvSpPr>
              <a:spLocks noChangeArrowheads="1"/>
            </p:cNvSpPr>
            <p:nvPr/>
          </p:nvSpPr>
          <p:spPr bwMode="auto">
            <a:xfrm rot="5400000">
              <a:off x="4145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" name="Rectangle 239"/>
            <p:cNvSpPr>
              <a:spLocks noChangeArrowheads="1"/>
            </p:cNvSpPr>
            <p:nvPr/>
          </p:nvSpPr>
          <p:spPr bwMode="auto">
            <a:xfrm rot="5400000">
              <a:off x="3854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" name="Rectangle 240"/>
            <p:cNvSpPr>
              <a:spLocks noChangeArrowheads="1"/>
            </p:cNvSpPr>
            <p:nvPr/>
          </p:nvSpPr>
          <p:spPr bwMode="auto">
            <a:xfrm rot="5400000">
              <a:off x="4031" y="42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" name="Rectangle 241"/>
            <p:cNvSpPr>
              <a:spLocks noChangeArrowheads="1"/>
            </p:cNvSpPr>
            <p:nvPr/>
          </p:nvSpPr>
          <p:spPr bwMode="auto">
            <a:xfrm rot="5400000">
              <a:off x="3791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" name="Rectangle 242"/>
            <p:cNvSpPr>
              <a:spLocks noChangeArrowheads="1"/>
            </p:cNvSpPr>
            <p:nvPr/>
          </p:nvSpPr>
          <p:spPr bwMode="auto">
            <a:xfrm rot="5400000">
              <a:off x="3730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" name="Rectangle 243"/>
            <p:cNvSpPr>
              <a:spLocks noChangeArrowheads="1"/>
            </p:cNvSpPr>
            <p:nvPr/>
          </p:nvSpPr>
          <p:spPr bwMode="auto">
            <a:xfrm rot="5400000">
              <a:off x="3733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" name="Rectangle 244"/>
            <p:cNvSpPr>
              <a:spLocks noChangeArrowheads="1"/>
            </p:cNvSpPr>
            <p:nvPr/>
          </p:nvSpPr>
          <p:spPr bwMode="auto">
            <a:xfrm rot="5400000">
              <a:off x="3908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" name="Rectangle 245"/>
            <p:cNvSpPr>
              <a:spLocks noChangeArrowheads="1"/>
            </p:cNvSpPr>
            <p:nvPr/>
          </p:nvSpPr>
          <p:spPr bwMode="auto">
            <a:xfrm rot="5400000">
              <a:off x="3909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" name="Rectangle 246"/>
            <p:cNvSpPr>
              <a:spLocks noChangeArrowheads="1"/>
            </p:cNvSpPr>
            <p:nvPr/>
          </p:nvSpPr>
          <p:spPr bwMode="auto">
            <a:xfrm rot="5400000">
              <a:off x="3852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" name="Rectangle 247"/>
            <p:cNvSpPr>
              <a:spLocks noChangeArrowheads="1"/>
            </p:cNvSpPr>
            <p:nvPr/>
          </p:nvSpPr>
          <p:spPr bwMode="auto">
            <a:xfrm rot="5400000">
              <a:off x="3672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" name="Rectangle 248"/>
            <p:cNvSpPr>
              <a:spLocks noChangeArrowheads="1"/>
            </p:cNvSpPr>
            <p:nvPr/>
          </p:nvSpPr>
          <p:spPr bwMode="auto">
            <a:xfrm rot="5400000">
              <a:off x="3672" y="42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" name="Rectangle 249"/>
            <p:cNvSpPr>
              <a:spLocks noChangeArrowheads="1"/>
            </p:cNvSpPr>
            <p:nvPr/>
          </p:nvSpPr>
          <p:spPr bwMode="auto">
            <a:xfrm rot="5400000">
              <a:off x="361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" name="Rectangle 250"/>
            <p:cNvSpPr>
              <a:spLocks noChangeArrowheads="1"/>
            </p:cNvSpPr>
            <p:nvPr/>
          </p:nvSpPr>
          <p:spPr bwMode="auto">
            <a:xfrm rot="5400000">
              <a:off x="3617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" name="Rectangle 251"/>
            <p:cNvSpPr>
              <a:spLocks noChangeArrowheads="1"/>
            </p:cNvSpPr>
            <p:nvPr/>
          </p:nvSpPr>
          <p:spPr bwMode="auto">
            <a:xfrm rot="5400000">
              <a:off x="3614" y="189"/>
              <a:ext cx="58" cy="58"/>
            </a:xfrm>
            <a:prstGeom prst="rect">
              <a:avLst/>
            </a:prstGeom>
            <a:solidFill>
              <a:srgbClr val="E2BF2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" name="Rectangle 252"/>
            <p:cNvSpPr>
              <a:spLocks noChangeArrowheads="1"/>
            </p:cNvSpPr>
            <p:nvPr/>
          </p:nvSpPr>
          <p:spPr bwMode="auto">
            <a:xfrm rot="5400000">
              <a:off x="3496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" name="Rectangle 253"/>
            <p:cNvSpPr>
              <a:spLocks noChangeArrowheads="1"/>
            </p:cNvSpPr>
            <p:nvPr/>
          </p:nvSpPr>
          <p:spPr bwMode="auto">
            <a:xfrm rot="5400000">
              <a:off x="3495" y="42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1" name="Rectangle 254"/>
            <p:cNvSpPr>
              <a:spLocks noChangeArrowheads="1"/>
            </p:cNvSpPr>
            <p:nvPr/>
          </p:nvSpPr>
          <p:spPr bwMode="auto">
            <a:xfrm rot="5400000">
              <a:off x="3494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2" name="Rectangle 255"/>
            <p:cNvSpPr>
              <a:spLocks noChangeArrowheads="1"/>
            </p:cNvSpPr>
            <p:nvPr/>
          </p:nvSpPr>
          <p:spPr bwMode="auto">
            <a:xfrm rot="5400000">
              <a:off x="3437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3" name="Rectangle 256"/>
            <p:cNvSpPr>
              <a:spLocks noChangeArrowheads="1"/>
            </p:cNvSpPr>
            <p:nvPr/>
          </p:nvSpPr>
          <p:spPr bwMode="auto">
            <a:xfrm rot="5400000">
              <a:off x="3435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4" name="Rectangle 257"/>
            <p:cNvSpPr>
              <a:spLocks noChangeArrowheads="1"/>
            </p:cNvSpPr>
            <p:nvPr/>
          </p:nvSpPr>
          <p:spPr bwMode="auto">
            <a:xfrm rot="5400000">
              <a:off x="3436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5" name="Rectangle 258"/>
            <p:cNvSpPr>
              <a:spLocks noChangeArrowheads="1"/>
            </p:cNvSpPr>
            <p:nvPr/>
          </p:nvSpPr>
          <p:spPr bwMode="auto">
            <a:xfrm rot="5400000">
              <a:off x="3375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6" name="Rectangle 259"/>
            <p:cNvSpPr>
              <a:spLocks noChangeArrowheads="1"/>
            </p:cNvSpPr>
            <p:nvPr/>
          </p:nvSpPr>
          <p:spPr bwMode="auto">
            <a:xfrm rot="5400000">
              <a:off x="3375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7" name="Rectangle 260"/>
            <p:cNvSpPr>
              <a:spLocks noChangeArrowheads="1"/>
            </p:cNvSpPr>
            <p:nvPr/>
          </p:nvSpPr>
          <p:spPr bwMode="auto">
            <a:xfrm rot="5400000">
              <a:off x="3375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8" name="Rectangle 261"/>
            <p:cNvSpPr>
              <a:spLocks noChangeArrowheads="1"/>
            </p:cNvSpPr>
            <p:nvPr/>
          </p:nvSpPr>
          <p:spPr bwMode="auto">
            <a:xfrm rot="5400000">
              <a:off x="3318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9" name="Rectangle 262"/>
            <p:cNvSpPr>
              <a:spLocks noChangeArrowheads="1"/>
            </p:cNvSpPr>
            <p:nvPr/>
          </p:nvSpPr>
          <p:spPr bwMode="auto">
            <a:xfrm rot="5400000">
              <a:off x="3317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0" name="Rectangle 263"/>
            <p:cNvSpPr>
              <a:spLocks noChangeArrowheads="1"/>
            </p:cNvSpPr>
            <p:nvPr/>
          </p:nvSpPr>
          <p:spPr bwMode="auto">
            <a:xfrm rot="5400000">
              <a:off x="332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1" name="Rectangle 264"/>
            <p:cNvSpPr>
              <a:spLocks noChangeArrowheads="1"/>
            </p:cNvSpPr>
            <p:nvPr/>
          </p:nvSpPr>
          <p:spPr bwMode="auto">
            <a:xfrm rot="5400000">
              <a:off x="3261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2" name="Rectangle 265"/>
            <p:cNvSpPr>
              <a:spLocks noChangeArrowheads="1"/>
            </p:cNvSpPr>
            <p:nvPr/>
          </p:nvSpPr>
          <p:spPr bwMode="auto">
            <a:xfrm rot="5400000">
              <a:off x="3260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3" name="Rectangle 266"/>
            <p:cNvSpPr>
              <a:spLocks noChangeArrowheads="1"/>
            </p:cNvSpPr>
            <p:nvPr/>
          </p:nvSpPr>
          <p:spPr bwMode="auto">
            <a:xfrm rot="5400000">
              <a:off x="3262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4" name="Rectangle 267"/>
            <p:cNvSpPr>
              <a:spLocks noChangeArrowheads="1"/>
            </p:cNvSpPr>
            <p:nvPr/>
          </p:nvSpPr>
          <p:spPr bwMode="auto">
            <a:xfrm rot="5400000">
              <a:off x="3260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5" name="Rectangle 268"/>
            <p:cNvSpPr>
              <a:spLocks noChangeArrowheads="1"/>
            </p:cNvSpPr>
            <p:nvPr/>
          </p:nvSpPr>
          <p:spPr bwMode="auto">
            <a:xfrm rot="5400000">
              <a:off x="3967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6" name="Rectangle 269"/>
            <p:cNvSpPr>
              <a:spLocks noChangeArrowheads="1"/>
            </p:cNvSpPr>
            <p:nvPr/>
          </p:nvSpPr>
          <p:spPr bwMode="auto">
            <a:xfrm rot="5400000">
              <a:off x="3200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7" name="Rectangle 270"/>
            <p:cNvSpPr>
              <a:spLocks noChangeArrowheads="1"/>
            </p:cNvSpPr>
            <p:nvPr/>
          </p:nvSpPr>
          <p:spPr bwMode="auto">
            <a:xfrm rot="5400000">
              <a:off x="3200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8" name="Rectangle 271"/>
            <p:cNvSpPr>
              <a:spLocks noChangeArrowheads="1"/>
            </p:cNvSpPr>
            <p:nvPr/>
          </p:nvSpPr>
          <p:spPr bwMode="auto">
            <a:xfrm rot="5400000">
              <a:off x="3199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9" name="Rectangle 272"/>
            <p:cNvSpPr>
              <a:spLocks noChangeArrowheads="1"/>
            </p:cNvSpPr>
            <p:nvPr/>
          </p:nvSpPr>
          <p:spPr bwMode="auto">
            <a:xfrm rot="5400000">
              <a:off x="3199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0" name="Rectangle 273"/>
            <p:cNvSpPr>
              <a:spLocks noChangeArrowheads="1"/>
            </p:cNvSpPr>
            <p:nvPr/>
          </p:nvSpPr>
          <p:spPr bwMode="auto">
            <a:xfrm rot="5400000">
              <a:off x="3140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1" name="Rectangle 274"/>
            <p:cNvSpPr>
              <a:spLocks noChangeArrowheads="1"/>
            </p:cNvSpPr>
            <p:nvPr/>
          </p:nvSpPr>
          <p:spPr bwMode="auto">
            <a:xfrm rot="5400000">
              <a:off x="3140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2" name="Rectangle 275"/>
            <p:cNvSpPr>
              <a:spLocks noChangeArrowheads="1"/>
            </p:cNvSpPr>
            <p:nvPr/>
          </p:nvSpPr>
          <p:spPr bwMode="auto">
            <a:xfrm rot="5400000">
              <a:off x="3140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3" name="Rectangle 276"/>
            <p:cNvSpPr>
              <a:spLocks noChangeArrowheads="1"/>
            </p:cNvSpPr>
            <p:nvPr/>
          </p:nvSpPr>
          <p:spPr bwMode="auto">
            <a:xfrm rot="5400000">
              <a:off x="314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4" name="Rectangle 277"/>
            <p:cNvSpPr>
              <a:spLocks noChangeArrowheads="1"/>
            </p:cNvSpPr>
            <p:nvPr/>
          </p:nvSpPr>
          <p:spPr bwMode="auto">
            <a:xfrm rot="5400000">
              <a:off x="3084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5" name="Rectangle 278"/>
            <p:cNvSpPr>
              <a:spLocks noChangeArrowheads="1"/>
            </p:cNvSpPr>
            <p:nvPr/>
          </p:nvSpPr>
          <p:spPr bwMode="auto">
            <a:xfrm rot="5400000">
              <a:off x="3086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6" name="Rectangle 279"/>
            <p:cNvSpPr>
              <a:spLocks noChangeArrowheads="1"/>
            </p:cNvSpPr>
            <p:nvPr/>
          </p:nvSpPr>
          <p:spPr bwMode="auto">
            <a:xfrm rot="5400000">
              <a:off x="3086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7" name="Rectangle 280"/>
            <p:cNvSpPr>
              <a:spLocks noChangeArrowheads="1"/>
            </p:cNvSpPr>
            <p:nvPr/>
          </p:nvSpPr>
          <p:spPr bwMode="auto">
            <a:xfrm rot="5400000">
              <a:off x="3082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8" name="Rectangle 281"/>
            <p:cNvSpPr>
              <a:spLocks noChangeArrowheads="1"/>
            </p:cNvSpPr>
            <p:nvPr/>
          </p:nvSpPr>
          <p:spPr bwMode="auto">
            <a:xfrm rot="5400000">
              <a:off x="2963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9" name="Rectangle 282"/>
            <p:cNvSpPr>
              <a:spLocks noChangeArrowheads="1"/>
            </p:cNvSpPr>
            <p:nvPr/>
          </p:nvSpPr>
          <p:spPr bwMode="auto">
            <a:xfrm rot="5400000">
              <a:off x="2964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0" name="Rectangle 283"/>
            <p:cNvSpPr>
              <a:spLocks noChangeArrowheads="1"/>
            </p:cNvSpPr>
            <p:nvPr/>
          </p:nvSpPr>
          <p:spPr bwMode="auto">
            <a:xfrm rot="5400000">
              <a:off x="2963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1" name="Rectangle 284"/>
            <p:cNvSpPr>
              <a:spLocks noChangeArrowheads="1"/>
            </p:cNvSpPr>
            <p:nvPr/>
          </p:nvSpPr>
          <p:spPr bwMode="auto">
            <a:xfrm rot="5400000">
              <a:off x="2963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2" name="Rectangle 285"/>
            <p:cNvSpPr>
              <a:spLocks noChangeArrowheads="1"/>
            </p:cNvSpPr>
            <p:nvPr/>
          </p:nvSpPr>
          <p:spPr bwMode="auto">
            <a:xfrm rot="5400000">
              <a:off x="2789" y="307"/>
              <a:ext cx="293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3" name="Rectangle 286"/>
            <p:cNvSpPr>
              <a:spLocks noChangeArrowheads="1"/>
            </p:cNvSpPr>
            <p:nvPr/>
          </p:nvSpPr>
          <p:spPr bwMode="auto">
            <a:xfrm rot="5400000">
              <a:off x="219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4" name="Rectangle 287"/>
            <p:cNvSpPr>
              <a:spLocks noChangeArrowheads="1"/>
            </p:cNvSpPr>
            <p:nvPr/>
          </p:nvSpPr>
          <p:spPr bwMode="auto">
            <a:xfrm rot="5400000">
              <a:off x="2667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5" name="Rectangle 288"/>
            <p:cNvSpPr>
              <a:spLocks noChangeArrowheads="1"/>
            </p:cNvSpPr>
            <p:nvPr/>
          </p:nvSpPr>
          <p:spPr bwMode="auto">
            <a:xfrm rot="5400000">
              <a:off x="2610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6" name="Rectangle 289"/>
            <p:cNvSpPr>
              <a:spLocks noChangeArrowheads="1"/>
            </p:cNvSpPr>
            <p:nvPr/>
          </p:nvSpPr>
          <p:spPr bwMode="auto">
            <a:xfrm rot="5400000">
              <a:off x="2552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7" name="Rectangle 290"/>
            <p:cNvSpPr>
              <a:spLocks noChangeArrowheads="1"/>
            </p:cNvSpPr>
            <p:nvPr/>
          </p:nvSpPr>
          <p:spPr bwMode="auto">
            <a:xfrm rot="5400000">
              <a:off x="2492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8" name="Rectangle 291"/>
            <p:cNvSpPr>
              <a:spLocks noChangeArrowheads="1"/>
            </p:cNvSpPr>
            <p:nvPr/>
          </p:nvSpPr>
          <p:spPr bwMode="auto">
            <a:xfrm rot="5400000">
              <a:off x="2432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9" name="Rectangle 292"/>
            <p:cNvSpPr>
              <a:spLocks noChangeArrowheads="1"/>
            </p:cNvSpPr>
            <p:nvPr/>
          </p:nvSpPr>
          <p:spPr bwMode="auto">
            <a:xfrm rot="5400000">
              <a:off x="2432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0" name="Rectangle 293"/>
            <p:cNvSpPr>
              <a:spLocks noChangeArrowheads="1"/>
            </p:cNvSpPr>
            <p:nvPr/>
          </p:nvSpPr>
          <p:spPr bwMode="auto">
            <a:xfrm rot="5400000">
              <a:off x="2317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1" name="Rectangle 294"/>
            <p:cNvSpPr>
              <a:spLocks noChangeArrowheads="1"/>
            </p:cNvSpPr>
            <p:nvPr/>
          </p:nvSpPr>
          <p:spPr bwMode="auto">
            <a:xfrm rot="5400000">
              <a:off x="2318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2" name="Rectangle 295"/>
            <p:cNvSpPr>
              <a:spLocks noChangeArrowheads="1"/>
            </p:cNvSpPr>
            <p:nvPr/>
          </p:nvSpPr>
          <p:spPr bwMode="auto">
            <a:xfrm rot="5400000">
              <a:off x="2256" y="31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3" name="Rectangle 296"/>
            <p:cNvSpPr>
              <a:spLocks noChangeArrowheads="1"/>
            </p:cNvSpPr>
            <p:nvPr/>
          </p:nvSpPr>
          <p:spPr bwMode="auto">
            <a:xfrm rot="5400000">
              <a:off x="2254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4" name="Rectangle 297"/>
            <p:cNvSpPr>
              <a:spLocks noChangeArrowheads="1"/>
            </p:cNvSpPr>
            <p:nvPr/>
          </p:nvSpPr>
          <p:spPr bwMode="auto">
            <a:xfrm rot="5400000">
              <a:off x="2256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5" name="Rectangle 298"/>
            <p:cNvSpPr>
              <a:spLocks noChangeArrowheads="1"/>
            </p:cNvSpPr>
            <p:nvPr/>
          </p:nvSpPr>
          <p:spPr bwMode="auto">
            <a:xfrm rot="5400000">
              <a:off x="219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6" name="Rectangle 299"/>
            <p:cNvSpPr>
              <a:spLocks noChangeArrowheads="1"/>
            </p:cNvSpPr>
            <p:nvPr/>
          </p:nvSpPr>
          <p:spPr bwMode="auto">
            <a:xfrm rot="5400000">
              <a:off x="2197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7" name="Rectangle 300"/>
            <p:cNvSpPr>
              <a:spLocks noChangeArrowheads="1"/>
            </p:cNvSpPr>
            <p:nvPr/>
          </p:nvSpPr>
          <p:spPr bwMode="auto">
            <a:xfrm rot="5400000">
              <a:off x="2553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8" name="Rectangle 301"/>
            <p:cNvSpPr>
              <a:spLocks noChangeArrowheads="1"/>
            </p:cNvSpPr>
            <p:nvPr/>
          </p:nvSpPr>
          <p:spPr bwMode="auto">
            <a:xfrm rot="5400000">
              <a:off x="2667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9" name="Rectangle 302"/>
            <p:cNvSpPr>
              <a:spLocks noChangeArrowheads="1"/>
            </p:cNvSpPr>
            <p:nvPr/>
          </p:nvSpPr>
          <p:spPr bwMode="auto">
            <a:xfrm rot="5400000">
              <a:off x="2667" y="30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0" name="Rectangle 303"/>
            <p:cNvSpPr>
              <a:spLocks noChangeArrowheads="1"/>
            </p:cNvSpPr>
            <p:nvPr/>
          </p:nvSpPr>
          <p:spPr bwMode="auto">
            <a:xfrm rot="5400000">
              <a:off x="2667" y="37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1" name="Rectangle 304"/>
            <p:cNvSpPr>
              <a:spLocks noChangeArrowheads="1"/>
            </p:cNvSpPr>
            <p:nvPr/>
          </p:nvSpPr>
          <p:spPr bwMode="auto">
            <a:xfrm rot="5400000">
              <a:off x="2667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2" name="Rectangle 305"/>
            <p:cNvSpPr>
              <a:spLocks noChangeArrowheads="1"/>
            </p:cNvSpPr>
            <p:nvPr/>
          </p:nvSpPr>
          <p:spPr bwMode="auto">
            <a:xfrm rot="5400000">
              <a:off x="2610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3" name="Rectangle 306"/>
            <p:cNvSpPr>
              <a:spLocks noChangeArrowheads="1"/>
            </p:cNvSpPr>
            <p:nvPr/>
          </p:nvSpPr>
          <p:spPr bwMode="auto">
            <a:xfrm rot="5400000">
              <a:off x="2609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4" name="Rectangle 307"/>
            <p:cNvSpPr>
              <a:spLocks noChangeArrowheads="1"/>
            </p:cNvSpPr>
            <p:nvPr/>
          </p:nvSpPr>
          <p:spPr bwMode="auto">
            <a:xfrm rot="5400000">
              <a:off x="2609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5" name="Rectangle 308"/>
            <p:cNvSpPr>
              <a:spLocks noChangeArrowheads="1"/>
            </p:cNvSpPr>
            <p:nvPr/>
          </p:nvSpPr>
          <p:spPr bwMode="auto">
            <a:xfrm rot="5400000">
              <a:off x="261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6" name="Rectangle 309"/>
            <p:cNvSpPr>
              <a:spLocks noChangeArrowheads="1"/>
            </p:cNvSpPr>
            <p:nvPr/>
          </p:nvSpPr>
          <p:spPr bwMode="auto">
            <a:xfrm rot="5400000">
              <a:off x="2549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7" name="Rectangle 310"/>
            <p:cNvSpPr>
              <a:spLocks noChangeArrowheads="1"/>
            </p:cNvSpPr>
            <p:nvPr/>
          </p:nvSpPr>
          <p:spPr bwMode="auto">
            <a:xfrm rot="5400000">
              <a:off x="2551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8" name="Rectangle 311"/>
            <p:cNvSpPr>
              <a:spLocks noChangeArrowheads="1"/>
            </p:cNvSpPr>
            <p:nvPr/>
          </p:nvSpPr>
          <p:spPr bwMode="auto">
            <a:xfrm rot="5400000">
              <a:off x="2553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9" name="Rectangle 312"/>
            <p:cNvSpPr>
              <a:spLocks noChangeArrowheads="1"/>
            </p:cNvSpPr>
            <p:nvPr/>
          </p:nvSpPr>
          <p:spPr bwMode="auto">
            <a:xfrm rot="5400000">
              <a:off x="2491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0" name="Rectangle 313"/>
            <p:cNvSpPr>
              <a:spLocks noChangeArrowheads="1"/>
            </p:cNvSpPr>
            <p:nvPr/>
          </p:nvSpPr>
          <p:spPr bwMode="auto">
            <a:xfrm rot="5400000">
              <a:off x="2491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1" name="Rectangle 314"/>
            <p:cNvSpPr>
              <a:spLocks noChangeArrowheads="1"/>
            </p:cNvSpPr>
            <p:nvPr/>
          </p:nvSpPr>
          <p:spPr bwMode="auto">
            <a:xfrm rot="5400000">
              <a:off x="2491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2" name="Rectangle 315"/>
            <p:cNvSpPr>
              <a:spLocks noChangeArrowheads="1"/>
            </p:cNvSpPr>
            <p:nvPr/>
          </p:nvSpPr>
          <p:spPr bwMode="auto">
            <a:xfrm rot="5400000">
              <a:off x="2491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3" name="Rectangle 316"/>
            <p:cNvSpPr>
              <a:spLocks noChangeArrowheads="1"/>
            </p:cNvSpPr>
            <p:nvPr/>
          </p:nvSpPr>
          <p:spPr bwMode="auto">
            <a:xfrm rot="5400000">
              <a:off x="2432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4" name="Rectangle 317"/>
            <p:cNvSpPr>
              <a:spLocks noChangeArrowheads="1"/>
            </p:cNvSpPr>
            <p:nvPr/>
          </p:nvSpPr>
          <p:spPr bwMode="auto">
            <a:xfrm rot="5400000">
              <a:off x="2432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5" name="Rectangle 318"/>
            <p:cNvSpPr>
              <a:spLocks noChangeArrowheads="1"/>
            </p:cNvSpPr>
            <p:nvPr/>
          </p:nvSpPr>
          <p:spPr bwMode="auto">
            <a:xfrm rot="5400000">
              <a:off x="2432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6" name="Rectangle 319"/>
            <p:cNvSpPr>
              <a:spLocks noChangeArrowheads="1"/>
            </p:cNvSpPr>
            <p:nvPr/>
          </p:nvSpPr>
          <p:spPr bwMode="auto">
            <a:xfrm rot="5400000">
              <a:off x="231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7" name="Rectangle 320"/>
            <p:cNvSpPr>
              <a:spLocks noChangeArrowheads="1"/>
            </p:cNvSpPr>
            <p:nvPr/>
          </p:nvSpPr>
          <p:spPr bwMode="auto">
            <a:xfrm rot="5400000">
              <a:off x="2318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8" name="Rectangle 321"/>
            <p:cNvSpPr>
              <a:spLocks noChangeArrowheads="1"/>
            </p:cNvSpPr>
            <p:nvPr/>
          </p:nvSpPr>
          <p:spPr bwMode="auto">
            <a:xfrm rot="5400000">
              <a:off x="2318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9" name="Rectangle 322"/>
            <p:cNvSpPr>
              <a:spLocks noChangeArrowheads="1"/>
            </p:cNvSpPr>
            <p:nvPr/>
          </p:nvSpPr>
          <p:spPr bwMode="auto">
            <a:xfrm rot="5400000">
              <a:off x="2255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0" name="Rectangle 323"/>
            <p:cNvSpPr>
              <a:spLocks noChangeArrowheads="1"/>
            </p:cNvSpPr>
            <p:nvPr/>
          </p:nvSpPr>
          <p:spPr bwMode="auto">
            <a:xfrm rot="5400000">
              <a:off x="2254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1" name="Rectangle 324"/>
            <p:cNvSpPr>
              <a:spLocks noChangeArrowheads="1"/>
            </p:cNvSpPr>
            <p:nvPr/>
          </p:nvSpPr>
          <p:spPr bwMode="auto">
            <a:xfrm rot="5400000">
              <a:off x="2197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2" name="Rectangle 325"/>
            <p:cNvSpPr>
              <a:spLocks noChangeArrowheads="1"/>
            </p:cNvSpPr>
            <p:nvPr/>
          </p:nvSpPr>
          <p:spPr bwMode="auto">
            <a:xfrm rot="5400000">
              <a:off x="2197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3" name="Rectangle 326"/>
            <p:cNvSpPr>
              <a:spLocks noChangeArrowheads="1"/>
            </p:cNvSpPr>
            <p:nvPr/>
          </p:nvSpPr>
          <p:spPr bwMode="auto">
            <a:xfrm rot="5400000">
              <a:off x="2081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4" name="Rectangle 327"/>
            <p:cNvSpPr>
              <a:spLocks noChangeArrowheads="1"/>
            </p:cNvSpPr>
            <p:nvPr/>
          </p:nvSpPr>
          <p:spPr bwMode="auto">
            <a:xfrm rot="5400000">
              <a:off x="2078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5" name="Rectangle 328"/>
            <p:cNvSpPr>
              <a:spLocks noChangeArrowheads="1"/>
            </p:cNvSpPr>
            <p:nvPr/>
          </p:nvSpPr>
          <p:spPr bwMode="auto">
            <a:xfrm rot="5400000">
              <a:off x="2081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6" name="Rectangle 329"/>
            <p:cNvSpPr>
              <a:spLocks noChangeArrowheads="1"/>
            </p:cNvSpPr>
            <p:nvPr/>
          </p:nvSpPr>
          <p:spPr bwMode="auto">
            <a:xfrm rot="5400000">
              <a:off x="2020" y="31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7" name="Rectangle 330"/>
            <p:cNvSpPr>
              <a:spLocks noChangeArrowheads="1"/>
            </p:cNvSpPr>
            <p:nvPr/>
          </p:nvSpPr>
          <p:spPr bwMode="auto">
            <a:xfrm rot="5400000">
              <a:off x="2020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8" name="Rectangle 331"/>
            <p:cNvSpPr>
              <a:spLocks noChangeArrowheads="1"/>
            </p:cNvSpPr>
            <p:nvPr/>
          </p:nvSpPr>
          <p:spPr bwMode="auto">
            <a:xfrm rot="5400000">
              <a:off x="2019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9" name="Rectangle 332"/>
            <p:cNvSpPr>
              <a:spLocks noChangeArrowheads="1"/>
            </p:cNvSpPr>
            <p:nvPr/>
          </p:nvSpPr>
          <p:spPr bwMode="auto">
            <a:xfrm rot="5400000">
              <a:off x="1961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0" name="Rectangle 333"/>
            <p:cNvSpPr>
              <a:spLocks noChangeArrowheads="1"/>
            </p:cNvSpPr>
            <p:nvPr/>
          </p:nvSpPr>
          <p:spPr bwMode="auto">
            <a:xfrm rot="5400000">
              <a:off x="1960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1" name="Rectangle 334"/>
            <p:cNvSpPr>
              <a:spLocks noChangeArrowheads="1"/>
            </p:cNvSpPr>
            <p:nvPr/>
          </p:nvSpPr>
          <p:spPr bwMode="auto">
            <a:xfrm rot="5400000">
              <a:off x="1962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2" name="Rectangle 335"/>
            <p:cNvSpPr>
              <a:spLocks noChangeArrowheads="1"/>
            </p:cNvSpPr>
            <p:nvPr/>
          </p:nvSpPr>
          <p:spPr bwMode="auto">
            <a:xfrm rot="5400000">
              <a:off x="1904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3" name="Rectangle 336"/>
            <p:cNvSpPr>
              <a:spLocks noChangeArrowheads="1"/>
            </p:cNvSpPr>
            <p:nvPr/>
          </p:nvSpPr>
          <p:spPr bwMode="auto">
            <a:xfrm rot="5400000">
              <a:off x="1901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4" name="Rectangle 337"/>
            <p:cNvSpPr>
              <a:spLocks noChangeArrowheads="1"/>
            </p:cNvSpPr>
            <p:nvPr/>
          </p:nvSpPr>
          <p:spPr bwMode="auto">
            <a:xfrm rot="5400000">
              <a:off x="1901" y="42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5" name="Rectangle 338"/>
            <p:cNvSpPr>
              <a:spLocks noChangeArrowheads="1"/>
            </p:cNvSpPr>
            <p:nvPr/>
          </p:nvSpPr>
          <p:spPr bwMode="auto">
            <a:xfrm rot="5400000">
              <a:off x="2079" y="42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6" name="Rectangle 339"/>
            <p:cNvSpPr>
              <a:spLocks noChangeArrowheads="1"/>
            </p:cNvSpPr>
            <p:nvPr/>
          </p:nvSpPr>
          <p:spPr bwMode="auto">
            <a:xfrm rot="5400000">
              <a:off x="2020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7" name="Rectangle 340"/>
            <p:cNvSpPr>
              <a:spLocks noChangeArrowheads="1"/>
            </p:cNvSpPr>
            <p:nvPr/>
          </p:nvSpPr>
          <p:spPr bwMode="auto">
            <a:xfrm rot="5400000">
              <a:off x="2082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8" name="Rectangle 341"/>
            <p:cNvSpPr>
              <a:spLocks noChangeArrowheads="1"/>
            </p:cNvSpPr>
            <p:nvPr/>
          </p:nvSpPr>
          <p:spPr bwMode="auto">
            <a:xfrm rot="5400000">
              <a:off x="1961" y="37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9" name="Rectangle 342"/>
            <p:cNvSpPr>
              <a:spLocks noChangeArrowheads="1"/>
            </p:cNvSpPr>
            <p:nvPr/>
          </p:nvSpPr>
          <p:spPr bwMode="auto">
            <a:xfrm rot="5400000">
              <a:off x="1961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0" name="Rectangle 343"/>
            <p:cNvSpPr>
              <a:spLocks noChangeArrowheads="1"/>
            </p:cNvSpPr>
            <p:nvPr/>
          </p:nvSpPr>
          <p:spPr bwMode="auto">
            <a:xfrm rot="5400000">
              <a:off x="2019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1" name="Rectangle 344"/>
            <p:cNvSpPr>
              <a:spLocks noChangeArrowheads="1"/>
            </p:cNvSpPr>
            <p:nvPr/>
          </p:nvSpPr>
          <p:spPr bwMode="auto">
            <a:xfrm rot="5400000">
              <a:off x="1901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2" name="Rectangle 345"/>
            <p:cNvSpPr>
              <a:spLocks noChangeArrowheads="1"/>
            </p:cNvSpPr>
            <p:nvPr/>
          </p:nvSpPr>
          <p:spPr bwMode="auto">
            <a:xfrm rot="5400000">
              <a:off x="1904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3" name="Rectangle 346"/>
            <p:cNvSpPr>
              <a:spLocks noChangeArrowheads="1"/>
            </p:cNvSpPr>
            <p:nvPr/>
          </p:nvSpPr>
          <p:spPr bwMode="auto">
            <a:xfrm rot="5400000">
              <a:off x="1842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4" name="Rectangle 347"/>
            <p:cNvSpPr>
              <a:spLocks noChangeArrowheads="1"/>
            </p:cNvSpPr>
            <p:nvPr/>
          </p:nvSpPr>
          <p:spPr bwMode="auto">
            <a:xfrm rot="5400000">
              <a:off x="1841" y="36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5" name="Rectangle 348"/>
            <p:cNvSpPr>
              <a:spLocks noChangeArrowheads="1"/>
            </p:cNvSpPr>
            <p:nvPr/>
          </p:nvSpPr>
          <p:spPr bwMode="auto">
            <a:xfrm rot="5400000">
              <a:off x="1842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6" name="Rectangle 349"/>
            <p:cNvSpPr>
              <a:spLocks noChangeArrowheads="1"/>
            </p:cNvSpPr>
            <p:nvPr/>
          </p:nvSpPr>
          <p:spPr bwMode="auto">
            <a:xfrm rot="5400000">
              <a:off x="1843" y="18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7" name="Rectangle 350"/>
            <p:cNvSpPr>
              <a:spLocks noChangeArrowheads="1"/>
            </p:cNvSpPr>
            <p:nvPr/>
          </p:nvSpPr>
          <p:spPr bwMode="auto">
            <a:xfrm rot="5400000">
              <a:off x="1783" y="25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8" name="Rectangle 351"/>
            <p:cNvSpPr>
              <a:spLocks noChangeArrowheads="1"/>
            </p:cNvSpPr>
            <p:nvPr/>
          </p:nvSpPr>
          <p:spPr bwMode="auto">
            <a:xfrm rot="5400000">
              <a:off x="1784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9" name="Rectangle 352"/>
            <p:cNvSpPr>
              <a:spLocks noChangeArrowheads="1"/>
            </p:cNvSpPr>
            <p:nvPr/>
          </p:nvSpPr>
          <p:spPr bwMode="auto">
            <a:xfrm rot="5400000">
              <a:off x="1784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0" name="Rectangle 353"/>
            <p:cNvSpPr>
              <a:spLocks noChangeArrowheads="1"/>
            </p:cNvSpPr>
            <p:nvPr/>
          </p:nvSpPr>
          <p:spPr bwMode="auto">
            <a:xfrm rot="5400000">
              <a:off x="1783" y="42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1" name="Rectangle 354"/>
            <p:cNvSpPr>
              <a:spLocks noChangeArrowheads="1"/>
            </p:cNvSpPr>
            <p:nvPr/>
          </p:nvSpPr>
          <p:spPr bwMode="auto">
            <a:xfrm rot="5400000">
              <a:off x="1727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2" name="Rectangle 355"/>
            <p:cNvSpPr>
              <a:spLocks noChangeArrowheads="1"/>
            </p:cNvSpPr>
            <p:nvPr/>
          </p:nvSpPr>
          <p:spPr bwMode="auto">
            <a:xfrm rot="5400000">
              <a:off x="1727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3" name="Rectangle 356"/>
            <p:cNvSpPr>
              <a:spLocks noChangeArrowheads="1"/>
            </p:cNvSpPr>
            <p:nvPr/>
          </p:nvSpPr>
          <p:spPr bwMode="auto">
            <a:xfrm rot="5400000">
              <a:off x="1727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4" name="Rectangle 357"/>
            <p:cNvSpPr>
              <a:spLocks noChangeArrowheads="1"/>
            </p:cNvSpPr>
            <p:nvPr/>
          </p:nvSpPr>
          <p:spPr bwMode="auto">
            <a:xfrm rot="5400000">
              <a:off x="1727" y="42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5" name="Rectangle 358"/>
            <p:cNvSpPr>
              <a:spLocks noChangeArrowheads="1"/>
            </p:cNvSpPr>
            <p:nvPr/>
          </p:nvSpPr>
          <p:spPr bwMode="auto">
            <a:xfrm rot="5400000">
              <a:off x="1605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6" name="Rectangle 359"/>
            <p:cNvSpPr>
              <a:spLocks noChangeArrowheads="1"/>
            </p:cNvSpPr>
            <p:nvPr/>
          </p:nvSpPr>
          <p:spPr bwMode="auto">
            <a:xfrm rot="5400000">
              <a:off x="1605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7" name="Rectangle 360"/>
            <p:cNvSpPr>
              <a:spLocks noChangeArrowheads="1"/>
            </p:cNvSpPr>
            <p:nvPr/>
          </p:nvSpPr>
          <p:spPr bwMode="auto">
            <a:xfrm rot="5400000">
              <a:off x="1604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8" name="Rectangle 361"/>
            <p:cNvSpPr>
              <a:spLocks noChangeArrowheads="1"/>
            </p:cNvSpPr>
            <p:nvPr/>
          </p:nvSpPr>
          <p:spPr bwMode="auto">
            <a:xfrm rot="5400000">
              <a:off x="1604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9" name="Rectangle 362"/>
            <p:cNvSpPr>
              <a:spLocks noChangeArrowheads="1"/>
            </p:cNvSpPr>
            <p:nvPr/>
          </p:nvSpPr>
          <p:spPr bwMode="auto">
            <a:xfrm rot="5400000">
              <a:off x="1842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0" name="Rectangle 363"/>
            <p:cNvSpPr>
              <a:spLocks noChangeArrowheads="1"/>
            </p:cNvSpPr>
            <p:nvPr/>
          </p:nvSpPr>
          <p:spPr bwMode="auto">
            <a:xfrm rot="5400000">
              <a:off x="1782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1" name="Rectangle 364"/>
            <p:cNvSpPr>
              <a:spLocks noChangeArrowheads="1"/>
            </p:cNvSpPr>
            <p:nvPr/>
          </p:nvSpPr>
          <p:spPr bwMode="auto">
            <a:xfrm rot="5400000">
              <a:off x="1727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2" name="Rectangle 365"/>
            <p:cNvSpPr>
              <a:spLocks noChangeArrowheads="1"/>
            </p:cNvSpPr>
            <p:nvPr/>
          </p:nvSpPr>
          <p:spPr bwMode="auto">
            <a:xfrm rot="5400000">
              <a:off x="1605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3" name="Rectangle 366"/>
            <p:cNvSpPr>
              <a:spLocks noChangeArrowheads="1"/>
            </p:cNvSpPr>
            <p:nvPr/>
          </p:nvSpPr>
          <p:spPr bwMode="auto">
            <a:xfrm rot="5400000">
              <a:off x="1546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4" name="Rectangle 367"/>
            <p:cNvSpPr>
              <a:spLocks noChangeArrowheads="1"/>
            </p:cNvSpPr>
            <p:nvPr/>
          </p:nvSpPr>
          <p:spPr bwMode="auto">
            <a:xfrm rot="5400000">
              <a:off x="1548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5" name="Rectangle 368"/>
            <p:cNvSpPr>
              <a:spLocks noChangeArrowheads="1"/>
            </p:cNvSpPr>
            <p:nvPr/>
          </p:nvSpPr>
          <p:spPr bwMode="auto">
            <a:xfrm rot="5400000">
              <a:off x="1547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6" name="Rectangle 369"/>
            <p:cNvSpPr>
              <a:spLocks noChangeArrowheads="1"/>
            </p:cNvSpPr>
            <p:nvPr/>
          </p:nvSpPr>
          <p:spPr bwMode="auto">
            <a:xfrm rot="5400000">
              <a:off x="1547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7" name="Rectangle 370"/>
            <p:cNvSpPr>
              <a:spLocks noChangeArrowheads="1"/>
            </p:cNvSpPr>
            <p:nvPr/>
          </p:nvSpPr>
          <p:spPr bwMode="auto">
            <a:xfrm rot="5400000">
              <a:off x="1484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8" name="Rectangle 371"/>
            <p:cNvSpPr>
              <a:spLocks noChangeArrowheads="1"/>
            </p:cNvSpPr>
            <p:nvPr/>
          </p:nvSpPr>
          <p:spPr bwMode="auto">
            <a:xfrm rot="5400000">
              <a:off x="1484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9" name="Rectangle 372"/>
            <p:cNvSpPr>
              <a:spLocks noChangeArrowheads="1"/>
            </p:cNvSpPr>
            <p:nvPr/>
          </p:nvSpPr>
          <p:spPr bwMode="auto">
            <a:xfrm rot="5400000">
              <a:off x="1483" y="36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0" name="Rectangle 373"/>
            <p:cNvSpPr>
              <a:spLocks noChangeArrowheads="1"/>
            </p:cNvSpPr>
            <p:nvPr/>
          </p:nvSpPr>
          <p:spPr bwMode="auto">
            <a:xfrm rot="5400000">
              <a:off x="1483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1" name="Rectangle 374"/>
            <p:cNvSpPr>
              <a:spLocks noChangeArrowheads="1"/>
            </p:cNvSpPr>
            <p:nvPr/>
          </p:nvSpPr>
          <p:spPr bwMode="auto">
            <a:xfrm rot="5400000">
              <a:off x="1547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2" name="Rectangle 375"/>
            <p:cNvSpPr>
              <a:spLocks noChangeArrowheads="1"/>
            </p:cNvSpPr>
            <p:nvPr/>
          </p:nvSpPr>
          <p:spPr bwMode="auto">
            <a:xfrm rot="5400000">
              <a:off x="1483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3" name="Rectangle 376"/>
            <p:cNvSpPr>
              <a:spLocks noChangeArrowheads="1"/>
            </p:cNvSpPr>
            <p:nvPr/>
          </p:nvSpPr>
          <p:spPr bwMode="auto">
            <a:xfrm rot="5400000">
              <a:off x="1426" y="18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4" name="Rectangle 377"/>
            <p:cNvSpPr>
              <a:spLocks noChangeArrowheads="1"/>
            </p:cNvSpPr>
            <p:nvPr/>
          </p:nvSpPr>
          <p:spPr bwMode="auto">
            <a:xfrm rot="5400000">
              <a:off x="1428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5" name="Rectangle 378"/>
            <p:cNvSpPr>
              <a:spLocks noChangeArrowheads="1"/>
            </p:cNvSpPr>
            <p:nvPr/>
          </p:nvSpPr>
          <p:spPr bwMode="auto">
            <a:xfrm rot="5400000">
              <a:off x="1424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6" name="Rectangle 379"/>
            <p:cNvSpPr>
              <a:spLocks noChangeArrowheads="1"/>
            </p:cNvSpPr>
            <p:nvPr/>
          </p:nvSpPr>
          <p:spPr bwMode="auto">
            <a:xfrm rot="5400000">
              <a:off x="142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7" name="Rectangle 380"/>
            <p:cNvSpPr>
              <a:spLocks noChangeArrowheads="1"/>
            </p:cNvSpPr>
            <p:nvPr/>
          </p:nvSpPr>
          <p:spPr bwMode="auto">
            <a:xfrm rot="5400000">
              <a:off x="1368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8" name="Rectangle 381"/>
            <p:cNvSpPr>
              <a:spLocks noChangeArrowheads="1"/>
            </p:cNvSpPr>
            <p:nvPr/>
          </p:nvSpPr>
          <p:spPr bwMode="auto">
            <a:xfrm rot="5400000">
              <a:off x="1368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9" name="Rectangle 382"/>
            <p:cNvSpPr>
              <a:spLocks noChangeArrowheads="1"/>
            </p:cNvSpPr>
            <p:nvPr/>
          </p:nvSpPr>
          <p:spPr bwMode="auto">
            <a:xfrm rot="5400000">
              <a:off x="1368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0" name="Rectangle 383"/>
            <p:cNvSpPr>
              <a:spLocks noChangeArrowheads="1"/>
            </p:cNvSpPr>
            <p:nvPr/>
          </p:nvSpPr>
          <p:spPr bwMode="auto">
            <a:xfrm rot="5400000">
              <a:off x="1368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1" name="Rectangle 384"/>
            <p:cNvSpPr>
              <a:spLocks noChangeArrowheads="1"/>
            </p:cNvSpPr>
            <p:nvPr/>
          </p:nvSpPr>
          <p:spPr bwMode="auto">
            <a:xfrm rot="5400000">
              <a:off x="1426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2" name="Rectangle 385"/>
            <p:cNvSpPr>
              <a:spLocks noChangeArrowheads="1"/>
            </p:cNvSpPr>
            <p:nvPr/>
          </p:nvSpPr>
          <p:spPr bwMode="auto">
            <a:xfrm rot="5400000">
              <a:off x="1368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3" name="Rectangle 386"/>
            <p:cNvSpPr>
              <a:spLocks noChangeArrowheads="1"/>
            </p:cNvSpPr>
            <p:nvPr/>
          </p:nvSpPr>
          <p:spPr bwMode="auto">
            <a:xfrm rot="5400000">
              <a:off x="1191" y="307"/>
              <a:ext cx="291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4" name="Rectangle 387"/>
            <p:cNvSpPr>
              <a:spLocks noChangeArrowheads="1"/>
            </p:cNvSpPr>
            <p:nvPr/>
          </p:nvSpPr>
          <p:spPr bwMode="auto">
            <a:xfrm rot="5400000">
              <a:off x="2609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5" name="Rectangle 388"/>
            <p:cNvSpPr>
              <a:spLocks noChangeArrowheads="1"/>
            </p:cNvSpPr>
            <p:nvPr/>
          </p:nvSpPr>
          <p:spPr bwMode="auto">
            <a:xfrm rot="5400000">
              <a:off x="2667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6" name="Rectangle 389"/>
            <p:cNvSpPr>
              <a:spLocks noChangeArrowheads="1"/>
            </p:cNvSpPr>
            <p:nvPr/>
          </p:nvSpPr>
          <p:spPr bwMode="auto">
            <a:xfrm rot="5400000">
              <a:off x="1132" y="307"/>
              <a:ext cx="291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7" name="Rectangle 390"/>
            <p:cNvSpPr>
              <a:spLocks noChangeArrowheads="1"/>
            </p:cNvSpPr>
            <p:nvPr/>
          </p:nvSpPr>
          <p:spPr bwMode="auto">
            <a:xfrm rot="5400000">
              <a:off x="1071" y="307"/>
              <a:ext cx="296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8" name="Line 391"/>
            <p:cNvSpPr>
              <a:spLocks noChangeShapeType="1"/>
            </p:cNvSpPr>
            <p:nvPr/>
          </p:nvSpPr>
          <p:spPr bwMode="auto">
            <a:xfrm rot="5400000">
              <a:off x="429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9" name="Line 392"/>
            <p:cNvSpPr>
              <a:spLocks noChangeShapeType="1"/>
            </p:cNvSpPr>
            <p:nvPr/>
          </p:nvSpPr>
          <p:spPr bwMode="auto">
            <a:xfrm rot="5400000">
              <a:off x="2920" y="-1303"/>
              <a:ext cx="0" cy="34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0" name="Line 393"/>
            <p:cNvSpPr>
              <a:spLocks noChangeShapeType="1"/>
            </p:cNvSpPr>
            <p:nvPr/>
          </p:nvSpPr>
          <p:spPr bwMode="auto">
            <a:xfrm rot="5400000">
              <a:off x="2947" y="-1391"/>
              <a:ext cx="0" cy="35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1" name="Line 394"/>
            <p:cNvSpPr>
              <a:spLocks noChangeShapeType="1"/>
            </p:cNvSpPr>
            <p:nvPr/>
          </p:nvSpPr>
          <p:spPr bwMode="auto">
            <a:xfrm rot="5400000">
              <a:off x="3012" y="-1636"/>
              <a:ext cx="0" cy="3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2" name="Line 395"/>
            <p:cNvSpPr>
              <a:spLocks noChangeShapeType="1"/>
            </p:cNvSpPr>
            <p:nvPr/>
          </p:nvSpPr>
          <p:spPr bwMode="auto">
            <a:xfrm rot="5400000">
              <a:off x="2926" y="-1487"/>
              <a:ext cx="0" cy="34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3" name="Line 396"/>
            <p:cNvSpPr>
              <a:spLocks noChangeShapeType="1"/>
            </p:cNvSpPr>
            <p:nvPr/>
          </p:nvSpPr>
          <p:spPr bwMode="auto">
            <a:xfrm rot="5400000">
              <a:off x="2968" y="-1474"/>
              <a:ext cx="0" cy="35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4" name="Line 397"/>
            <p:cNvSpPr>
              <a:spLocks noChangeShapeType="1"/>
            </p:cNvSpPr>
            <p:nvPr/>
          </p:nvSpPr>
          <p:spPr bwMode="auto">
            <a:xfrm rot="5400000">
              <a:off x="2855" y="-1182"/>
              <a:ext cx="0" cy="33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5" name="Line 398"/>
            <p:cNvSpPr>
              <a:spLocks noChangeShapeType="1"/>
            </p:cNvSpPr>
            <p:nvPr/>
          </p:nvSpPr>
          <p:spPr bwMode="auto">
            <a:xfrm rot="5400000">
              <a:off x="423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6" name="Line 399"/>
            <p:cNvSpPr>
              <a:spLocks noChangeShapeType="1"/>
            </p:cNvSpPr>
            <p:nvPr/>
          </p:nvSpPr>
          <p:spPr bwMode="auto">
            <a:xfrm rot="5400000">
              <a:off x="417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7" name="Line 400"/>
            <p:cNvSpPr>
              <a:spLocks noChangeShapeType="1"/>
            </p:cNvSpPr>
            <p:nvPr/>
          </p:nvSpPr>
          <p:spPr bwMode="auto">
            <a:xfrm rot="5400000">
              <a:off x="411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8" name="Line 401"/>
            <p:cNvSpPr>
              <a:spLocks noChangeShapeType="1"/>
            </p:cNvSpPr>
            <p:nvPr/>
          </p:nvSpPr>
          <p:spPr bwMode="auto">
            <a:xfrm rot="5400000">
              <a:off x="405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9" name="Line 402"/>
            <p:cNvSpPr>
              <a:spLocks noChangeShapeType="1"/>
            </p:cNvSpPr>
            <p:nvPr/>
          </p:nvSpPr>
          <p:spPr bwMode="auto">
            <a:xfrm rot="5400000">
              <a:off x="399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0" name="Line 403"/>
            <p:cNvSpPr>
              <a:spLocks noChangeShapeType="1"/>
            </p:cNvSpPr>
            <p:nvPr/>
          </p:nvSpPr>
          <p:spPr bwMode="auto">
            <a:xfrm rot="5400000">
              <a:off x="387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1" name="Line 404"/>
            <p:cNvSpPr>
              <a:spLocks noChangeShapeType="1"/>
            </p:cNvSpPr>
            <p:nvPr/>
          </p:nvSpPr>
          <p:spPr bwMode="auto">
            <a:xfrm rot="5400000">
              <a:off x="3819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2" name="Line 405"/>
            <p:cNvSpPr>
              <a:spLocks noChangeShapeType="1"/>
            </p:cNvSpPr>
            <p:nvPr/>
          </p:nvSpPr>
          <p:spPr bwMode="auto">
            <a:xfrm rot="5400000">
              <a:off x="3760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3" name="Line 406"/>
            <p:cNvSpPr>
              <a:spLocks noChangeShapeType="1"/>
            </p:cNvSpPr>
            <p:nvPr/>
          </p:nvSpPr>
          <p:spPr bwMode="auto">
            <a:xfrm rot="5400000">
              <a:off x="3701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4" name="Line 407"/>
            <p:cNvSpPr>
              <a:spLocks noChangeShapeType="1"/>
            </p:cNvSpPr>
            <p:nvPr/>
          </p:nvSpPr>
          <p:spPr bwMode="auto">
            <a:xfrm rot="5400000">
              <a:off x="3642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5" name="Line 408"/>
            <p:cNvSpPr>
              <a:spLocks noChangeShapeType="1"/>
            </p:cNvSpPr>
            <p:nvPr/>
          </p:nvSpPr>
          <p:spPr bwMode="auto">
            <a:xfrm rot="5400000">
              <a:off x="3583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6" name="Line 409"/>
            <p:cNvSpPr>
              <a:spLocks noChangeShapeType="1"/>
            </p:cNvSpPr>
            <p:nvPr/>
          </p:nvSpPr>
          <p:spPr bwMode="auto">
            <a:xfrm rot="5400000">
              <a:off x="3524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7" name="Line 410"/>
            <p:cNvSpPr>
              <a:spLocks noChangeShapeType="1"/>
            </p:cNvSpPr>
            <p:nvPr/>
          </p:nvSpPr>
          <p:spPr bwMode="auto">
            <a:xfrm rot="5400000">
              <a:off x="3465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8" name="Line 411"/>
            <p:cNvSpPr>
              <a:spLocks noChangeShapeType="1"/>
            </p:cNvSpPr>
            <p:nvPr/>
          </p:nvSpPr>
          <p:spPr bwMode="auto">
            <a:xfrm rot="5400000">
              <a:off x="3346" y="336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9" name="Line 412"/>
            <p:cNvSpPr>
              <a:spLocks noChangeShapeType="1"/>
            </p:cNvSpPr>
            <p:nvPr/>
          </p:nvSpPr>
          <p:spPr bwMode="auto">
            <a:xfrm rot="5400000">
              <a:off x="328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0" name="Line 413"/>
            <p:cNvSpPr>
              <a:spLocks noChangeShapeType="1"/>
            </p:cNvSpPr>
            <p:nvPr/>
          </p:nvSpPr>
          <p:spPr bwMode="auto">
            <a:xfrm rot="5400000">
              <a:off x="322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1" name="Line 414"/>
            <p:cNvSpPr>
              <a:spLocks noChangeShapeType="1"/>
            </p:cNvSpPr>
            <p:nvPr/>
          </p:nvSpPr>
          <p:spPr bwMode="auto">
            <a:xfrm rot="5400000">
              <a:off x="317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2" name="Line 415"/>
            <p:cNvSpPr>
              <a:spLocks noChangeShapeType="1"/>
            </p:cNvSpPr>
            <p:nvPr/>
          </p:nvSpPr>
          <p:spPr bwMode="auto">
            <a:xfrm rot="5400000">
              <a:off x="311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3" name="Line 416"/>
            <p:cNvSpPr>
              <a:spLocks noChangeShapeType="1"/>
            </p:cNvSpPr>
            <p:nvPr/>
          </p:nvSpPr>
          <p:spPr bwMode="auto">
            <a:xfrm rot="5400000">
              <a:off x="305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4" name="Line 417"/>
            <p:cNvSpPr>
              <a:spLocks noChangeShapeType="1"/>
            </p:cNvSpPr>
            <p:nvPr/>
          </p:nvSpPr>
          <p:spPr bwMode="auto">
            <a:xfrm rot="5400000">
              <a:off x="299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5" name="Line 418"/>
            <p:cNvSpPr>
              <a:spLocks noChangeShapeType="1"/>
            </p:cNvSpPr>
            <p:nvPr/>
          </p:nvSpPr>
          <p:spPr bwMode="auto">
            <a:xfrm rot="5400000">
              <a:off x="293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6" name="Line 419"/>
            <p:cNvSpPr>
              <a:spLocks noChangeShapeType="1"/>
            </p:cNvSpPr>
            <p:nvPr/>
          </p:nvSpPr>
          <p:spPr bwMode="auto">
            <a:xfrm rot="5400000">
              <a:off x="281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7" name="Line 420"/>
            <p:cNvSpPr>
              <a:spLocks noChangeShapeType="1"/>
            </p:cNvSpPr>
            <p:nvPr/>
          </p:nvSpPr>
          <p:spPr bwMode="auto">
            <a:xfrm rot="5400000">
              <a:off x="275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8" name="Line 421"/>
            <p:cNvSpPr>
              <a:spLocks noChangeShapeType="1"/>
            </p:cNvSpPr>
            <p:nvPr/>
          </p:nvSpPr>
          <p:spPr bwMode="auto">
            <a:xfrm rot="5400000">
              <a:off x="263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9" name="Line 422"/>
            <p:cNvSpPr>
              <a:spLocks noChangeShapeType="1"/>
            </p:cNvSpPr>
            <p:nvPr/>
          </p:nvSpPr>
          <p:spPr bwMode="auto">
            <a:xfrm rot="5400000">
              <a:off x="257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0" name="Line 423"/>
            <p:cNvSpPr>
              <a:spLocks noChangeShapeType="1"/>
            </p:cNvSpPr>
            <p:nvPr/>
          </p:nvSpPr>
          <p:spPr bwMode="auto">
            <a:xfrm rot="5400000">
              <a:off x="251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1" name="Line 424"/>
            <p:cNvSpPr>
              <a:spLocks noChangeShapeType="1"/>
            </p:cNvSpPr>
            <p:nvPr/>
          </p:nvSpPr>
          <p:spPr bwMode="auto">
            <a:xfrm rot="5400000">
              <a:off x="246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2" name="Line 425"/>
            <p:cNvSpPr>
              <a:spLocks noChangeShapeType="1"/>
            </p:cNvSpPr>
            <p:nvPr/>
          </p:nvSpPr>
          <p:spPr bwMode="auto">
            <a:xfrm rot="5400000">
              <a:off x="240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3" name="Line 426"/>
            <p:cNvSpPr>
              <a:spLocks noChangeShapeType="1"/>
            </p:cNvSpPr>
            <p:nvPr/>
          </p:nvSpPr>
          <p:spPr bwMode="auto">
            <a:xfrm rot="5400000">
              <a:off x="234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4" name="Line 427"/>
            <p:cNvSpPr>
              <a:spLocks noChangeShapeType="1"/>
            </p:cNvSpPr>
            <p:nvPr/>
          </p:nvSpPr>
          <p:spPr bwMode="auto">
            <a:xfrm rot="5400000">
              <a:off x="228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5" name="Line 428"/>
            <p:cNvSpPr>
              <a:spLocks noChangeShapeType="1"/>
            </p:cNvSpPr>
            <p:nvPr/>
          </p:nvSpPr>
          <p:spPr bwMode="auto">
            <a:xfrm rot="5400000">
              <a:off x="216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6" name="Line 429"/>
            <p:cNvSpPr>
              <a:spLocks noChangeShapeType="1"/>
            </p:cNvSpPr>
            <p:nvPr/>
          </p:nvSpPr>
          <p:spPr bwMode="auto">
            <a:xfrm rot="5400000">
              <a:off x="210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7" name="Line 430"/>
            <p:cNvSpPr>
              <a:spLocks noChangeShapeType="1"/>
            </p:cNvSpPr>
            <p:nvPr/>
          </p:nvSpPr>
          <p:spPr bwMode="auto">
            <a:xfrm rot="5400000">
              <a:off x="204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8" name="Line 431"/>
            <p:cNvSpPr>
              <a:spLocks noChangeShapeType="1"/>
            </p:cNvSpPr>
            <p:nvPr/>
          </p:nvSpPr>
          <p:spPr bwMode="auto">
            <a:xfrm rot="5400000">
              <a:off x="192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9" name="Line 432"/>
            <p:cNvSpPr>
              <a:spLocks noChangeShapeType="1"/>
            </p:cNvSpPr>
            <p:nvPr/>
          </p:nvSpPr>
          <p:spPr bwMode="auto">
            <a:xfrm rot="5400000">
              <a:off x="187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0" name="Line 433"/>
            <p:cNvSpPr>
              <a:spLocks noChangeShapeType="1"/>
            </p:cNvSpPr>
            <p:nvPr/>
          </p:nvSpPr>
          <p:spPr bwMode="auto">
            <a:xfrm rot="5400000">
              <a:off x="181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1" name="Line 434"/>
            <p:cNvSpPr>
              <a:spLocks noChangeShapeType="1"/>
            </p:cNvSpPr>
            <p:nvPr/>
          </p:nvSpPr>
          <p:spPr bwMode="auto">
            <a:xfrm rot="5400000">
              <a:off x="175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2" name="Line 435"/>
            <p:cNvSpPr>
              <a:spLocks noChangeShapeType="1"/>
            </p:cNvSpPr>
            <p:nvPr/>
          </p:nvSpPr>
          <p:spPr bwMode="auto">
            <a:xfrm rot="5400000">
              <a:off x="169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3" name="Line 436"/>
            <p:cNvSpPr>
              <a:spLocks noChangeShapeType="1"/>
            </p:cNvSpPr>
            <p:nvPr/>
          </p:nvSpPr>
          <p:spPr bwMode="auto">
            <a:xfrm rot="5400000">
              <a:off x="163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4" name="Line 437"/>
            <p:cNvSpPr>
              <a:spLocks noChangeShapeType="1"/>
            </p:cNvSpPr>
            <p:nvPr/>
          </p:nvSpPr>
          <p:spPr bwMode="auto">
            <a:xfrm rot="5400000">
              <a:off x="157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5" name="Line 438"/>
            <p:cNvSpPr>
              <a:spLocks noChangeShapeType="1"/>
            </p:cNvSpPr>
            <p:nvPr/>
          </p:nvSpPr>
          <p:spPr bwMode="auto">
            <a:xfrm rot="5400000">
              <a:off x="145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6" name="Line 439"/>
            <p:cNvSpPr>
              <a:spLocks noChangeShapeType="1"/>
            </p:cNvSpPr>
            <p:nvPr/>
          </p:nvSpPr>
          <p:spPr bwMode="auto">
            <a:xfrm rot="5400000">
              <a:off x="139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7" name="Line 440"/>
            <p:cNvSpPr>
              <a:spLocks noChangeShapeType="1"/>
            </p:cNvSpPr>
            <p:nvPr/>
          </p:nvSpPr>
          <p:spPr bwMode="auto">
            <a:xfrm rot="5400000">
              <a:off x="133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8" name="Line 441"/>
            <p:cNvSpPr>
              <a:spLocks noChangeShapeType="1"/>
            </p:cNvSpPr>
            <p:nvPr/>
          </p:nvSpPr>
          <p:spPr bwMode="auto">
            <a:xfrm rot="5400000">
              <a:off x="127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9" name="Line 442"/>
            <p:cNvSpPr>
              <a:spLocks noChangeShapeType="1"/>
            </p:cNvSpPr>
            <p:nvPr/>
          </p:nvSpPr>
          <p:spPr bwMode="auto">
            <a:xfrm rot="5400000">
              <a:off x="121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0" name="Line 443"/>
            <p:cNvSpPr>
              <a:spLocks noChangeShapeType="1"/>
            </p:cNvSpPr>
            <p:nvPr/>
          </p:nvSpPr>
          <p:spPr bwMode="auto">
            <a:xfrm rot="5400000">
              <a:off x="116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1" name="Line 444"/>
            <p:cNvSpPr>
              <a:spLocks noChangeShapeType="1"/>
            </p:cNvSpPr>
            <p:nvPr/>
          </p:nvSpPr>
          <p:spPr bwMode="auto">
            <a:xfrm rot="5400000">
              <a:off x="110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2" name="Line 445"/>
            <p:cNvSpPr>
              <a:spLocks noChangeShapeType="1"/>
            </p:cNvSpPr>
            <p:nvPr/>
          </p:nvSpPr>
          <p:spPr bwMode="auto">
            <a:xfrm rot="5400000">
              <a:off x="104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3" name="Line 446"/>
            <p:cNvSpPr>
              <a:spLocks noChangeShapeType="1"/>
            </p:cNvSpPr>
            <p:nvPr/>
          </p:nvSpPr>
          <p:spPr bwMode="auto">
            <a:xfrm rot="5400000">
              <a:off x="4438" y="307"/>
              <a:ext cx="2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4" name="Line 447"/>
            <p:cNvSpPr>
              <a:spLocks noChangeShapeType="1"/>
            </p:cNvSpPr>
            <p:nvPr/>
          </p:nvSpPr>
          <p:spPr bwMode="auto">
            <a:xfrm rot="5400000">
              <a:off x="434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5" name="Line 448"/>
            <p:cNvSpPr>
              <a:spLocks noChangeShapeType="1"/>
            </p:cNvSpPr>
            <p:nvPr/>
          </p:nvSpPr>
          <p:spPr bwMode="auto">
            <a:xfrm rot="5400000">
              <a:off x="4498" y="307"/>
              <a:ext cx="2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6" name="Line 449"/>
            <p:cNvSpPr>
              <a:spLocks noChangeShapeType="1"/>
            </p:cNvSpPr>
            <p:nvPr/>
          </p:nvSpPr>
          <p:spPr bwMode="auto">
            <a:xfrm rot="5400000">
              <a:off x="4647" y="334"/>
              <a:ext cx="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7" name="Line 451"/>
            <p:cNvSpPr>
              <a:spLocks noChangeShapeType="1"/>
            </p:cNvSpPr>
            <p:nvPr/>
          </p:nvSpPr>
          <p:spPr bwMode="auto">
            <a:xfrm rot="5400000">
              <a:off x="151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8" name="Line 454"/>
            <p:cNvSpPr>
              <a:spLocks noChangeShapeType="1"/>
            </p:cNvSpPr>
            <p:nvPr/>
          </p:nvSpPr>
          <p:spPr bwMode="auto">
            <a:xfrm rot="5400000">
              <a:off x="393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9" name="Line 456"/>
            <p:cNvSpPr>
              <a:spLocks noChangeShapeType="1"/>
            </p:cNvSpPr>
            <p:nvPr/>
          </p:nvSpPr>
          <p:spPr bwMode="auto">
            <a:xfrm rot="5400000">
              <a:off x="198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0" name="Line 458"/>
            <p:cNvSpPr>
              <a:spLocks noChangeShapeType="1"/>
            </p:cNvSpPr>
            <p:nvPr/>
          </p:nvSpPr>
          <p:spPr bwMode="auto">
            <a:xfrm rot="5400000">
              <a:off x="2224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1" name="Line 460"/>
            <p:cNvSpPr>
              <a:spLocks noChangeShapeType="1"/>
            </p:cNvSpPr>
            <p:nvPr/>
          </p:nvSpPr>
          <p:spPr bwMode="auto">
            <a:xfrm rot="5400000">
              <a:off x="2697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2" name="Line 462"/>
            <p:cNvSpPr>
              <a:spLocks noChangeShapeType="1"/>
            </p:cNvSpPr>
            <p:nvPr/>
          </p:nvSpPr>
          <p:spPr bwMode="auto">
            <a:xfrm rot="5400000">
              <a:off x="287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3" name="Line 464"/>
            <p:cNvSpPr>
              <a:spLocks noChangeShapeType="1"/>
            </p:cNvSpPr>
            <p:nvPr/>
          </p:nvSpPr>
          <p:spPr bwMode="auto">
            <a:xfrm rot="5400000">
              <a:off x="3406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254" name="Rectangle 492"/>
          <p:cNvSpPr>
            <a:spLocks noChangeArrowheads="1"/>
          </p:cNvSpPr>
          <p:nvPr/>
        </p:nvSpPr>
        <p:spPr bwMode="auto">
          <a:xfrm>
            <a:off x="130175" y="6134100"/>
            <a:ext cx="8883650" cy="46038"/>
          </a:xfrm>
          <a:prstGeom prst="rect">
            <a:avLst/>
          </a:prstGeom>
          <a:gradFill rotWithShape="1">
            <a:gsLst>
              <a:gs pos="0">
                <a:srgbClr val="408E56"/>
              </a:gs>
              <a:gs pos="100000">
                <a:srgbClr val="E2BF2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8117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778250"/>
            <a:ext cx="6392863" cy="227965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25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5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5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268D5DC-E185-4F87-B239-FD36D30DBF7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947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5465CE-687F-441B-9CE7-9CFB4A75DE0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02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274638"/>
            <a:ext cx="19431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38"/>
            <a:ext cx="56769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B082B0-B901-467A-9BDF-78218DCD5F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042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F4410E-0862-437D-8529-1EDBC387A0F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128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DA5DBD-28FC-4F3F-8AD3-DF4C924DF1F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430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47800"/>
            <a:ext cx="3810000" cy="4678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447800"/>
            <a:ext cx="3810000" cy="4678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6ACA39-4021-40DA-BBFA-DA869DEE47B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524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F43871-6B26-42F0-9D30-C63C264C94B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406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1453C5-15FA-4D10-8DE8-21470637EB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714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F9C0C0-5A3D-41EC-8E02-41BB99C6C2F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900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200C50-547C-4C8A-AF0C-8690600F78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991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D3636E-625C-4C27-852E-89B32AFC5E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51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274638"/>
            <a:ext cx="7772400" cy="94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447800"/>
            <a:ext cx="7772400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58850" y="6245225"/>
            <a:ext cx="186531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394450" y="6245225"/>
            <a:ext cx="22923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latin typeface="+mn-lt"/>
              </a:defRPr>
            </a:lvl1pPr>
          </a:lstStyle>
          <a:p>
            <a:pPr>
              <a:defRPr/>
            </a:pPr>
            <a:fld id="{93085CA5-5F86-4FDA-9B5B-FABBE600962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809625" y="241300"/>
            <a:ext cx="42863" cy="65024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rgbClr val="408E5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088" name="Line 64"/>
          <p:cNvSpPr>
            <a:spLocks noChangeShapeType="1"/>
          </p:cNvSpPr>
          <p:nvPr/>
        </p:nvSpPr>
        <p:spPr bwMode="auto">
          <a:xfrm rot="5400000">
            <a:off x="434975" y="6559550"/>
            <a:ext cx="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156" name="Rectangle 132"/>
          <p:cNvSpPr>
            <a:spLocks noChangeArrowheads="1"/>
          </p:cNvSpPr>
          <p:nvPr/>
        </p:nvSpPr>
        <p:spPr bwMode="auto">
          <a:xfrm>
            <a:off x="852488" y="1030288"/>
            <a:ext cx="7875587" cy="46037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rgbClr val="408E5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464" name="Rectangle 440"/>
          <p:cNvSpPr>
            <a:spLocks noChangeArrowheads="1"/>
          </p:cNvSpPr>
          <p:nvPr/>
        </p:nvSpPr>
        <p:spPr bwMode="auto">
          <a:xfrm>
            <a:off x="180975" y="88900"/>
            <a:ext cx="473075" cy="66738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grpSp>
        <p:nvGrpSpPr>
          <p:cNvPr id="1035" name="Group 444"/>
          <p:cNvGrpSpPr>
            <a:grpSpLocks/>
          </p:cNvGrpSpPr>
          <p:nvPr/>
        </p:nvGrpSpPr>
        <p:grpSpPr bwMode="auto">
          <a:xfrm>
            <a:off x="179388" y="133350"/>
            <a:ext cx="474662" cy="6648450"/>
            <a:chOff x="113" y="84"/>
            <a:chExt cx="299" cy="4188"/>
          </a:xfrm>
        </p:grpSpPr>
        <p:grpSp>
          <p:nvGrpSpPr>
            <p:cNvPr id="1037" name="Group 443"/>
            <p:cNvGrpSpPr>
              <a:grpSpLocks/>
            </p:cNvGrpSpPr>
            <p:nvPr/>
          </p:nvGrpSpPr>
          <p:grpSpPr bwMode="auto">
            <a:xfrm>
              <a:off x="113" y="84"/>
              <a:ext cx="299" cy="3237"/>
              <a:chOff x="113" y="84"/>
              <a:chExt cx="299" cy="3237"/>
            </a:xfrm>
          </p:grpSpPr>
          <p:sp>
            <p:nvSpPr>
              <p:cNvPr id="1162" name="Rectangle 138"/>
              <p:cNvSpPr>
                <a:spLocks noChangeArrowheads="1"/>
              </p:cNvSpPr>
              <p:nvPr/>
            </p:nvSpPr>
            <p:spPr bwMode="auto">
              <a:xfrm>
                <a:off x="115" y="42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4" name="Rectangle 140"/>
              <p:cNvSpPr>
                <a:spLocks noChangeArrowheads="1"/>
              </p:cNvSpPr>
              <p:nvPr/>
            </p:nvSpPr>
            <p:spPr bwMode="auto">
              <a:xfrm>
                <a:off x="292" y="54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5" name="Rectangle 141"/>
              <p:cNvSpPr>
                <a:spLocks noChangeArrowheads="1"/>
              </p:cNvSpPr>
              <p:nvPr/>
            </p:nvSpPr>
            <p:spPr bwMode="auto">
              <a:xfrm>
                <a:off x="231" y="60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7" name="Rectangle 143"/>
              <p:cNvSpPr>
                <a:spLocks noChangeArrowheads="1"/>
              </p:cNvSpPr>
              <p:nvPr/>
            </p:nvSpPr>
            <p:spPr bwMode="auto">
              <a:xfrm>
                <a:off x="173" y="101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70" name="Rectangle 146"/>
              <p:cNvSpPr>
                <a:spLocks noChangeArrowheads="1"/>
              </p:cNvSpPr>
              <p:nvPr/>
            </p:nvSpPr>
            <p:spPr bwMode="auto">
              <a:xfrm>
                <a:off x="118" y="66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1" name="Rectangle 247"/>
              <p:cNvSpPr>
                <a:spLocks noChangeArrowheads="1"/>
              </p:cNvSpPr>
              <p:nvPr/>
            </p:nvSpPr>
            <p:spPr bwMode="auto">
              <a:xfrm>
                <a:off x="172" y="72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2" name="Rectangle 248"/>
              <p:cNvSpPr>
                <a:spLocks noChangeArrowheads="1"/>
              </p:cNvSpPr>
              <p:nvPr/>
            </p:nvSpPr>
            <p:spPr bwMode="auto">
              <a:xfrm>
                <a:off x="231" y="96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3" name="Rectangle 249"/>
              <p:cNvSpPr>
                <a:spLocks noChangeArrowheads="1"/>
              </p:cNvSpPr>
              <p:nvPr/>
            </p:nvSpPr>
            <p:spPr bwMode="auto">
              <a:xfrm>
                <a:off x="354" y="78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4" name="Rectangle 250"/>
              <p:cNvSpPr>
                <a:spLocks noChangeArrowheads="1"/>
              </p:cNvSpPr>
              <p:nvPr/>
            </p:nvSpPr>
            <p:spPr bwMode="auto">
              <a:xfrm>
                <a:off x="351" y="101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5" name="Rectangle 251"/>
              <p:cNvSpPr>
                <a:spLocks noChangeArrowheads="1"/>
              </p:cNvSpPr>
              <p:nvPr/>
            </p:nvSpPr>
            <p:spPr bwMode="auto">
              <a:xfrm>
                <a:off x="292" y="10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7" name="Rectangle 253"/>
              <p:cNvSpPr>
                <a:spLocks noChangeArrowheads="1"/>
              </p:cNvSpPr>
              <p:nvPr/>
            </p:nvSpPr>
            <p:spPr bwMode="auto">
              <a:xfrm>
                <a:off x="234" y="10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8" name="Rectangle 254"/>
              <p:cNvSpPr>
                <a:spLocks noChangeArrowheads="1"/>
              </p:cNvSpPr>
              <p:nvPr/>
            </p:nvSpPr>
            <p:spPr bwMode="auto">
              <a:xfrm>
                <a:off x="173" y="90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9" name="Rectangle 255"/>
              <p:cNvSpPr>
                <a:spLocks noChangeArrowheads="1"/>
              </p:cNvSpPr>
              <p:nvPr/>
            </p:nvSpPr>
            <p:spPr bwMode="auto">
              <a:xfrm>
                <a:off x="292" y="90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82" name="Rectangle 258"/>
              <p:cNvSpPr>
                <a:spLocks noChangeArrowheads="1"/>
              </p:cNvSpPr>
              <p:nvPr/>
            </p:nvSpPr>
            <p:spPr bwMode="auto">
              <a:xfrm>
                <a:off x="115" y="96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85" name="Rectangle 261"/>
              <p:cNvSpPr>
                <a:spLocks noChangeArrowheads="1"/>
              </p:cNvSpPr>
              <p:nvPr/>
            </p:nvSpPr>
            <p:spPr bwMode="auto">
              <a:xfrm>
                <a:off x="118" y="11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86" name="Rectangle 262"/>
              <p:cNvSpPr>
                <a:spLocks noChangeArrowheads="1"/>
              </p:cNvSpPr>
              <p:nvPr/>
            </p:nvSpPr>
            <p:spPr bwMode="auto">
              <a:xfrm>
                <a:off x="354" y="11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89" name="Rectangle 265"/>
              <p:cNvSpPr>
                <a:spLocks noChangeArrowheads="1"/>
              </p:cNvSpPr>
              <p:nvPr/>
            </p:nvSpPr>
            <p:spPr bwMode="auto">
              <a:xfrm>
                <a:off x="231" y="119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0" name="Rectangle 266"/>
              <p:cNvSpPr>
                <a:spLocks noChangeArrowheads="1"/>
              </p:cNvSpPr>
              <p:nvPr/>
            </p:nvSpPr>
            <p:spPr bwMode="auto">
              <a:xfrm>
                <a:off x="296" y="119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1" name="Rectangle 267"/>
              <p:cNvSpPr>
                <a:spLocks noChangeArrowheads="1"/>
              </p:cNvSpPr>
              <p:nvPr/>
            </p:nvSpPr>
            <p:spPr bwMode="auto">
              <a:xfrm>
                <a:off x="116" y="119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2" name="Rectangle 268"/>
              <p:cNvSpPr>
                <a:spLocks noChangeArrowheads="1"/>
              </p:cNvSpPr>
              <p:nvPr/>
            </p:nvSpPr>
            <p:spPr bwMode="auto">
              <a:xfrm>
                <a:off x="173" y="125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3" name="Rectangle 269"/>
              <p:cNvSpPr>
                <a:spLocks noChangeArrowheads="1"/>
              </p:cNvSpPr>
              <p:nvPr/>
            </p:nvSpPr>
            <p:spPr bwMode="auto">
              <a:xfrm>
                <a:off x="354" y="125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4" name="Rectangle 270"/>
              <p:cNvSpPr>
                <a:spLocks noChangeArrowheads="1"/>
              </p:cNvSpPr>
              <p:nvPr/>
            </p:nvSpPr>
            <p:spPr bwMode="auto">
              <a:xfrm>
                <a:off x="232" y="125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5" name="Rectangle 271"/>
              <p:cNvSpPr>
                <a:spLocks noChangeArrowheads="1"/>
              </p:cNvSpPr>
              <p:nvPr/>
            </p:nvSpPr>
            <p:spPr bwMode="auto">
              <a:xfrm>
                <a:off x="295" y="131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6" name="Rectangle 272"/>
              <p:cNvSpPr>
                <a:spLocks noChangeArrowheads="1"/>
              </p:cNvSpPr>
              <p:nvPr/>
            </p:nvSpPr>
            <p:spPr bwMode="auto">
              <a:xfrm>
                <a:off x="118" y="131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7" name="Rectangle 273"/>
              <p:cNvSpPr>
                <a:spLocks noChangeArrowheads="1"/>
              </p:cNvSpPr>
              <p:nvPr/>
            </p:nvSpPr>
            <p:spPr bwMode="auto">
              <a:xfrm>
                <a:off x="174" y="131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1" name="Rectangle 277"/>
              <p:cNvSpPr>
                <a:spLocks noChangeArrowheads="1"/>
              </p:cNvSpPr>
              <p:nvPr/>
            </p:nvSpPr>
            <p:spPr bwMode="auto">
              <a:xfrm>
                <a:off x="350" y="137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2" name="Rectangle 278"/>
              <p:cNvSpPr>
                <a:spLocks noChangeArrowheads="1"/>
              </p:cNvSpPr>
              <p:nvPr/>
            </p:nvSpPr>
            <p:spPr bwMode="auto">
              <a:xfrm>
                <a:off x="175" y="13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3" name="Rectangle 279"/>
              <p:cNvSpPr>
                <a:spLocks noChangeArrowheads="1"/>
              </p:cNvSpPr>
              <p:nvPr/>
            </p:nvSpPr>
            <p:spPr bwMode="auto">
              <a:xfrm>
                <a:off x="232" y="137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4" name="Rectangle 280"/>
              <p:cNvSpPr>
                <a:spLocks noChangeArrowheads="1"/>
              </p:cNvSpPr>
              <p:nvPr/>
            </p:nvSpPr>
            <p:spPr bwMode="auto">
              <a:xfrm>
                <a:off x="296" y="143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5" name="Rectangle 281"/>
              <p:cNvSpPr>
                <a:spLocks noChangeArrowheads="1"/>
              </p:cNvSpPr>
              <p:nvPr/>
            </p:nvSpPr>
            <p:spPr bwMode="auto">
              <a:xfrm>
                <a:off x="351" y="143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6" name="Rectangle 282"/>
              <p:cNvSpPr>
                <a:spLocks noChangeArrowheads="1"/>
              </p:cNvSpPr>
              <p:nvPr/>
            </p:nvSpPr>
            <p:spPr bwMode="auto">
              <a:xfrm>
                <a:off x="119" y="143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7" name="Rectangle 283"/>
              <p:cNvSpPr>
                <a:spLocks noChangeArrowheads="1"/>
              </p:cNvSpPr>
              <p:nvPr/>
            </p:nvSpPr>
            <p:spPr bwMode="auto">
              <a:xfrm>
                <a:off x="173" y="148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8" name="Rectangle 284"/>
              <p:cNvSpPr>
                <a:spLocks noChangeArrowheads="1"/>
              </p:cNvSpPr>
              <p:nvPr/>
            </p:nvSpPr>
            <p:spPr bwMode="auto">
              <a:xfrm>
                <a:off x="231" y="149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9" name="Rectangle 285"/>
              <p:cNvSpPr>
                <a:spLocks noChangeArrowheads="1"/>
              </p:cNvSpPr>
              <p:nvPr/>
            </p:nvSpPr>
            <p:spPr bwMode="auto">
              <a:xfrm>
                <a:off x="296" y="148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0" name="Rectangle 286"/>
              <p:cNvSpPr>
                <a:spLocks noChangeArrowheads="1"/>
              </p:cNvSpPr>
              <p:nvPr/>
            </p:nvSpPr>
            <p:spPr bwMode="auto">
              <a:xfrm>
                <a:off x="351" y="149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62" name="Rectangle 438"/>
              <p:cNvSpPr>
                <a:spLocks noChangeArrowheads="1"/>
              </p:cNvSpPr>
              <p:nvPr/>
            </p:nvSpPr>
            <p:spPr bwMode="auto">
              <a:xfrm>
                <a:off x="232" y="84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1" name="Rectangle 287"/>
              <p:cNvSpPr>
                <a:spLocks noChangeArrowheads="1"/>
              </p:cNvSpPr>
              <p:nvPr/>
            </p:nvSpPr>
            <p:spPr bwMode="auto">
              <a:xfrm>
                <a:off x="115" y="155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2" name="Rectangle 288"/>
              <p:cNvSpPr>
                <a:spLocks noChangeArrowheads="1"/>
              </p:cNvSpPr>
              <p:nvPr/>
            </p:nvSpPr>
            <p:spPr bwMode="auto">
              <a:xfrm>
                <a:off x="173" y="155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3" name="Rectangle 289"/>
              <p:cNvSpPr>
                <a:spLocks noChangeArrowheads="1"/>
              </p:cNvSpPr>
              <p:nvPr/>
            </p:nvSpPr>
            <p:spPr bwMode="auto">
              <a:xfrm>
                <a:off x="292" y="1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4" name="Rectangle 290"/>
              <p:cNvSpPr>
                <a:spLocks noChangeArrowheads="1"/>
              </p:cNvSpPr>
              <p:nvPr/>
            </p:nvSpPr>
            <p:spPr bwMode="auto">
              <a:xfrm>
                <a:off x="354" y="1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5" name="Rectangle 291"/>
              <p:cNvSpPr>
                <a:spLocks noChangeArrowheads="1"/>
              </p:cNvSpPr>
              <p:nvPr/>
            </p:nvSpPr>
            <p:spPr bwMode="auto">
              <a:xfrm>
                <a:off x="351" y="160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6" name="Rectangle 292"/>
              <p:cNvSpPr>
                <a:spLocks noChangeArrowheads="1"/>
              </p:cNvSpPr>
              <p:nvPr/>
            </p:nvSpPr>
            <p:spPr bwMode="auto">
              <a:xfrm>
                <a:off x="233" y="161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7" name="Rectangle 293"/>
              <p:cNvSpPr>
                <a:spLocks noChangeArrowheads="1"/>
              </p:cNvSpPr>
              <p:nvPr/>
            </p:nvSpPr>
            <p:spPr bwMode="auto">
              <a:xfrm>
                <a:off x="177" y="160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8" name="Rectangle 294"/>
              <p:cNvSpPr>
                <a:spLocks noChangeArrowheads="1"/>
              </p:cNvSpPr>
              <p:nvPr/>
            </p:nvSpPr>
            <p:spPr bwMode="auto">
              <a:xfrm>
                <a:off x="119" y="160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9" name="Rectangle 295"/>
              <p:cNvSpPr>
                <a:spLocks noChangeArrowheads="1"/>
              </p:cNvSpPr>
              <p:nvPr/>
            </p:nvSpPr>
            <p:spPr bwMode="auto">
              <a:xfrm>
                <a:off x="119" y="166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20" name="Rectangle 296"/>
              <p:cNvSpPr>
                <a:spLocks noChangeArrowheads="1"/>
              </p:cNvSpPr>
              <p:nvPr/>
            </p:nvSpPr>
            <p:spPr bwMode="auto">
              <a:xfrm>
                <a:off x="232" y="16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21" name="Rectangle 297"/>
              <p:cNvSpPr>
                <a:spLocks noChangeArrowheads="1"/>
              </p:cNvSpPr>
              <p:nvPr/>
            </p:nvSpPr>
            <p:spPr bwMode="auto">
              <a:xfrm>
                <a:off x="295" y="16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22" name="Rectangle 298"/>
              <p:cNvSpPr>
                <a:spLocks noChangeArrowheads="1"/>
              </p:cNvSpPr>
              <p:nvPr/>
            </p:nvSpPr>
            <p:spPr bwMode="auto">
              <a:xfrm>
                <a:off x="350" y="166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27" name="Rectangle 303"/>
              <p:cNvSpPr>
                <a:spLocks noChangeArrowheads="1"/>
              </p:cNvSpPr>
              <p:nvPr/>
            </p:nvSpPr>
            <p:spPr bwMode="auto">
              <a:xfrm>
                <a:off x="177" y="172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28" name="Rectangle 304"/>
              <p:cNvSpPr>
                <a:spLocks noChangeArrowheads="1"/>
              </p:cNvSpPr>
              <p:nvPr/>
            </p:nvSpPr>
            <p:spPr bwMode="auto">
              <a:xfrm>
                <a:off x="232" y="172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29" name="Rectangle 305"/>
              <p:cNvSpPr>
                <a:spLocks noChangeArrowheads="1"/>
              </p:cNvSpPr>
              <p:nvPr/>
            </p:nvSpPr>
            <p:spPr bwMode="auto">
              <a:xfrm>
                <a:off x="295" y="172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0" name="Rectangle 306"/>
              <p:cNvSpPr>
                <a:spLocks noChangeArrowheads="1"/>
              </p:cNvSpPr>
              <p:nvPr/>
            </p:nvSpPr>
            <p:spPr bwMode="auto">
              <a:xfrm>
                <a:off x="350" y="172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83" name="Rectangle 259"/>
              <p:cNvSpPr>
                <a:spLocks noChangeArrowheads="1"/>
              </p:cNvSpPr>
              <p:nvPr/>
            </p:nvSpPr>
            <p:spPr bwMode="auto">
              <a:xfrm>
                <a:off x="114" y="1787"/>
                <a:ext cx="29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8" name="Rectangle 414"/>
              <p:cNvSpPr>
                <a:spLocks noChangeArrowheads="1"/>
              </p:cNvSpPr>
              <p:nvPr/>
            </p:nvSpPr>
            <p:spPr bwMode="auto">
              <a:xfrm>
                <a:off x="232" y="23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1" name="Rectangle 307"/>
              <p:cNvSpPr>
                <a:spLocks noChangeArrowheads="1"/>
              </p:cNvSpPr>
              <p:nvPr/>
            </p:nvSpPr>
            <p:spPr bwMode="auto">
              <a:xfrm>
                <a:off x="174" y="196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2" name="Rectangle 308"/>
              <p:cNvSpPr>
                <a:spLocks noChangeArrowheads="1"/>
              </p:cNvSpPr>
              <p:nvPr/>
            </p:nvSpPr>
            <p:spPr bwMode="auto">
              <a:xfrm>
                <a:off x="296" y="202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3" name="Rectangle 309"/>
              <p:cNvSpPr>
                <a:spLocks noChangeArrowheads="1"/>
              </p:cNvSpPr>
              <p:nvPr/>
            </p:nvSpPr>
            <p:spPr bwMode="auto">
              <a:xfrm>
                <a:off x="116" y="207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4" name="Rectangle 310"/>
              <p:cNvSpPr>
                <a:spLocks noChangeArrowheads="1"/>
              </p:cNvSpPr>
              <p:nvPr/>
            </p:nvSpPr>
            <p:spPr bwMode="auto">
              <a:xfrm>
                <a:off x="234" y="21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5" name="Rectangle 311"/>
              <p:cNvSpPr>
                <a:spLocks noChangeArrowheads="1"/>
              </p:cNvSpPr>
              <p:nvPr/>
            </p:nvSpPr>
            <p:spPr bwMode="auto">
              <a:xfrm>
                <a:off x="175" y="219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6" name="Rectangle 312"/>
              <p:cNvSpPr>
                <a:spLocks noChangeArrowheads="1"/>
              </p:cNvSpPr>
              <p:nvPr/>
            </p:nvSpPr>
            <p:spPr bwMode="auto">
              <a:xfrm>
                <a:off x="292" y="219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7" name="Rectangle 313"/>
              <p:cNvSpPr>
                <a:spLocks noChangeArrowheads="1"/>
              </p:cNvSpPr>
              <p:nvPr/>
            </p:nvSpPr>
            <p:spPr bwMode="auto">
              <a:xfrm>
                <a:off x="350" y="225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8" name="Rectangle 314"/>
              <p:cNvSpPr>
                <a:spLocks noChangeArrowheads="1"/>
              </p:cNvSpPr>
              <p:nvPr/>
            </p:nvSpPr>
            <p:spPr bwMode="auto">
              <a:xfrm>
                <a:off x="115" y="225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1" name="Rectangle 317"/>
              <p:cNvSpPr>
                <a:spLocks noChangeArrowheads="1"/>
              </p:cNvSpPr>
              <p:nvPr/>
            </p:nvSpPr>
            <p:spPr bwMode="auto">
              <a:xfrm>
                <a:off x="232" y="231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2" name="Rectangle 318"/>
              <p:cNvSpPr>
                <a:spLocks noChangeArrowheads="1"/>
              </p:cNvSpPr>
              <p:nvPr/>
            </p:nvSpPr>
            <p:spPr bwMode="auto">
              <a:xfrm>
                <a:off x="116" y="231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3" name="Rectangle 319"/>
              <p:cNvSpPr>
                <a:spLocks noChangeArrowheads="1"/>
              </p:cNvSpPr>
              <p:nvPr/>
            </p:nvSpPr>
            <p:spPr bwMode="auto">
              <a:xfrm>
                <a:off x="350" y="231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4" name="Rectangle 320"/>
              <p:cNvSpPr>
                <a:spLocks noChangeArrowheads="1"/>
              </p:cNvSpPr>
              <p:nvPr/>
            </p:nvSpPr>
            <p:spPr bwMode="auto">
              <a:xfrm>
                <a:off x="350" y="237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5" name="Rectangle 321"/>
              <p:cNvSpPr>
                <a:spLocks noChangeArrowheads="1"/>
              </p:cNvSpPr>
              <p:nvPr/>
            </p:nvSpPr>
            <p:spPr bwMode="auto">
              <a:xfrm>
                <a:off x="174" y="237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8" name="Rectangle 384"/>
              <p:cNvSpPr>
                <a:spLocks noChangeArrowheads="1"/>
              </p:cNvSpPr>
              <p:nvPr/>
            </p:nvSpPr>
            <p:spPr bwMode="auto">
              <a:xfrm>
                <a:off x="354" y="208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9" name="Rectangle 385"/>
              <p:cNvSpPr>
                <a:spLocks noChangeArrowheads="1"/>
              </p:cNvSpPr>
              <p:nvPr/>
            </p:nvSpPr>
            <p:spPr bwMode="auto">
              <a:xfrm>
                <a:off x="118" y="196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0" name="Rectangle 386"/>
              <p:cNvSpPr>
                <a:spLocks noChangeArrowheads="1"/>
              </p:cNvSpPr>
              <p:nvPr/>
            </p:nvSpPr>
            <p:spPr bwMode="auto">
              <a:xfrm>
                <a:off x="234" y="196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1" name="Rectangle 387"/>
              <p:cNvSpPr>
                <a:spLocks noChangeArrowheads="1"/>
              </p:cNvSpPr>
              <p:nvPr/>
            </p:nvSpPr>
            <p:spPr bwMode="auto">
              <a:xfrm>
                <a:off x="296" y="196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2" name="Rectangle 388"/>
              <p:cNvSpPr>
                <a:spLocks noChangeArrowheads="1"/>
              </p:cNvSpPr>
              <p:nvPr/>
            </p:nvSpPr>
            <p:spPr bwMode="auto">
              <a:xfrm>
                <a:off x="351" y="196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3" name="Rectangle 389"/>
              <p:cNvSpPr>
                <a:spLocks noChangeArrowheads="1"/>
              </p:cNvSpPr>
              <p:nvPr/>
            </p:nvSpPr>
            <p:spPr bwMode="auto">
              <a:xfrm>
                <a:off x="350" y="202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4" name="Rectangle 390"/>
              <p:cNvSpPr>
                <a:spLocks noChangeArrowheads="1"/>
              </p:cNvSpPr>
              <p:nvPr/>
            </p:nvSpPr>
            <p:spPr bwMode="auto">
              <a:xfrm>
                <a:off x="232" y="202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5" name="Rectangle 391"/>
              <p:cNvSpPr>
                <a:spLocks noChangeArrowheads="1"/>
              </p:cNvSpPr>
              <p:nvPr/>
            </p:nvSpPr>
            <p:spPr bwMode="auto">
              <a:xfrm>
                <a:off x="175" y="202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6" name="Rectangle 392"/>
              <p:cNvSpPr>
                <a:spLocks noChangeArrowheads="1"/>
              </p:cNvSpPr>
              <p:nvPr/>
            </p:nvSpPr>
            <p:spPr bwMode="auto">
              <a:xfrm>
                <a:off x="119" y="202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7" name="Rectangle 393"/>
              <p:cNvSpPr>
                <a:spLocks noChangeArrowheads="1"/>
              </p:cNvSpPr>
              <p:nvPr/>
            </p:nvSpPr>
            <p:spPr bwMode="auto">
              <a:xfrm>
                <a:off x="291" y="208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8" name="Rectangle 394"/>
              <p:cNvSpPr>
                <a:spLocks noChangeArrowheads="1"/>
              </p:cNvSpPr>
              <p:nvPr/>
            </p:nvSpPr>
            <p:spPr bwMode="auto">
              <a:xfrm>
                <a:off x="232" y="20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9" name="Rectangle 395"/>
              <p:cNvSpPr>
                <a:spLocks noChangeArrowheads="1"/>
              </p:cNvSpPr>
              <p:nvPr/>
            </p:nvSpPr>
            <p:spPr bwMode="auto">
              <a:xfrm>
                <a:off x="175" y="208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0" name="Rectangle 396"/>
              <p:cNvSpPr>
                <a:spLocks noChangeArrowheads="1"/>
              </p:cNvSpPr>
              <p:nvPr/>
            </p:nvSpPr>
            <p:spPr bwMode="auto">
              <a:xfrm>
                <a:off x="351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1" name="Rectangle 397"/>
              <p:cNvSpPr>
                <a:spLocks noChangeArrowheads="1"/>
              </p:cNvSpPr>
              <p:nvPr/>
            </p:nvSpPr>
            <p:spPr bwMode="auto">
              <a:xfrm>
                <a:off x="294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2" name="Rectangle 398"/>
              <p:cNvSpPr>
                <a:spLocks noChangeArrowheads="1"/>
              </p:cNvSpPr>
              <p:nvPr/>
            </p:nvSpPr>
            <p:spPr bwMode="auto">
              <a:xfrm>
                <a:off x="177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3" name="Rectangle 399"/>
              <p:cNvSpPr>
                <a:spLocks noChangeArrowheads="1"/>
              </p:cNvSpPr>
              <p:nvPr/>
            </p:nvSpPr>
            <p:spPr bwMode="auto">
              <a:xfrm>
                <a:off x="115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4" name="Rectangle 400"/>
              <p:cNvSpPr>
                <a:spLocks noChangeArrowheads="1"/>
              </p:cNvSpPr>
              <p:nvPr/>
            </p:nvSpPr>
            <p:spPr bwMode="auto">
              <a:xfrm>
                <a:off x="351" y="219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5" name="Rectangle 401"/>
              <p:cNvSpPr>
                <a:spLocks noChangeArrowheads="1"/>
              </p:cNvSpPr>
              <p:nvPr/>
            </p:nvSpPr>
            <p:spPr bwMode="auto">
              <a:xfrm>
                <a:off x="231" y="219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6" name="Rectangle 402"/>
              <p:cNvSpPr>
                <a:spLocks noChangeArrowheads="1"/>
              </p:cNvSpPr>
              <p:nvPr/>
            </p:nvSpPr>
            <p:spPr bwMode="auto">
              <a:xfrm>
                <a:off x="115" y="220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9" name="Rectangle 405"/>
              <p:cNvSpPr>
                <a:spLocks noChangeArrowheads="1"/>
              </p:cNvSpPr>
              <p:nvPr/>
            </p:nvSpPr>
            <p:spPr bwMode="auto">
              <a:xfrm>
                <a:off x="232" y="225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0" name="Rectangle 406"/>
              <p:cNvSpPr>
                <a:spLocks noChangeArrowheads="1"/>
              </p:cNvSpPr>
              <p:nvPr/>
            </p:nvSpPr>
            <p:spPr bwMode="auto">
              <a:xfrm>
                <a:off x="177" y="225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1" name="Rectangle 407"/>
              <p:cNvSpPr>
                <a:spLocks noChangeArrowheads="1"/>
              </p:cNvSpPr>
              <p:nvPr/>
            </p:nvSpPr>
            <p:spPr bwMode="auto">
              <a:xfrm>
                <a:off x="292" y="225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5" name="Rectangle 411"/>
              <p:cNvSpPr>
                <a:spLocks noChangeArrowheads="1"/>
              </p:cNvSpPr>
              <p:nvPr/>
            </p:nvSpPr>
            <p:spPr bwMode="auto">
              <a:xfrm>
                <a:off x="174" y="23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6" name="Rectangle 412"/>
              <p:cNvSpPr>
                <a:spLocks noChangeArrowheads="1"/>
              </p:cNvSpPr>
              <p:nvPr/>
            </p:nvSpPr>
            <p:spPr bwMode="auto">
              <a:xfrm>
                <a:off x="295" y="231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7" name="Rectangle 413"/>
              <p:cNvSpPr>
                <a:spLocks noChangeArrowheads="1"/>
              </p:cNvSpPr>
              <p:nvPr/>
            </p:nvSpPr>
            <p:spPr bwMode="auto">
              <a:xfrm>
                <a:off x="119" y="237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9" name="Rectangle 415"/>
              <p:cNvSpPr>
                <a:spLocks noChangeArrowheads="1"/>
              </p:cNvSpPr>
              <p:nvPr/>
            </p:nvSpPr>
            <p:spPr bwMode="auto">
              <a:xfrm>
                <a:off x="295" y="23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6" name="Rectangle 322"/>
              <p:cNvSpPr>
                <a:spLocks noChangeArrowheads="1"/>
              </p:cNvSpPr>
              <p:nvPr/>
            </p:nvSpPr>
            <p:spPr bwMode="auto">
              <a:xfrm>
                <a:off x="295" y="24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7" name="Rectangle 323"/>
              <p:cNvSpPr>
                <a:spLocks noChangeArrowheads="1"/>
              </p:cNvSpPr>
              <p:nvPr/>
            </p:nvSpPr>
            <p:spPr bwMode="auto">
              <a:xfrm>
                <a:off x="175" y="243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8" name="Rectangle 324"/>
              <p:cNvSpPr>
                <a:spLocks noChangeArrowheads="1"/>
              </p:cNvSpPr>
              <p:nvPr/>
            </p:nvSpPr>
            <p:spPr bwMode="auto">
              <a:xfrm>
                <a:off x="115" y="24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2" name="Rectangle 328"/>
              <p:cNvSpPr>
                <a:spLocks noChangeArrowheads="1"/>
              </p:cNvSpPr>
              <p:nvPr/>
            </p:nvSpPr>
            <p:spPr bwMode="auto">
              <a:xfrm>
                <a:off x="236" y="249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3" name="Rectangle 329"/>
              <p:cNvSpPr>
                <a:spLocks noChangeArrowheads="1"/>
              </p:cNvSpPr>
              <p:nvPr/>
            </p:nvSpPr>
            <p:spPr bwMode="auto">
              <a:xfrm>
                <a:off x="296" y="249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4" name="Rectangle 330"/>
              <p:cNvSpPr>
                <a:spLocks noChangeArrowheads="1"/>
              </p:cNvSpPr>
              <p:nvPr/>
            </p:nvSpPr>
            <p:spPr bwMode="auto">
              <a:xfrm>
                <a:off x="174" y="249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5" name="Rectangle 331"/>
              <p:cNvSpPr>
                <a:spLocks noChangeArrowheads="1"/>
              </p:cNvSpPr>
              <p:nvPr/>
            </p:nvSpPr>
            <p:spPr bwMode="auto">
              <a:xfrm>
                <a:off x="115" y="255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6" name="Rectangle 332"/>
              <p:cNvSpPr>
                <a:spLocks noChangeArrowheads="1"/>
              </p:cNvSpPr>
              <p:nvPr/>
            </p:nvSpPr>
            <p:spPr bwMode="auto">
              <a:xfrm>
                <a:off x="173" y="255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7" name="Rectangle 333"/>
              <p:cNvSpPr>
                <a:spLocks noChangeArrowheads="1"/>
              </p:cNvSpPr>
              <p:nvPr/>
            </p:nvSpPr>
            <p:spPr bwMode="auto">
              <a:xfrm>
                <a:off x="350" y="255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8" name="Rectangle 334"/>
              <p:cNvSpPr>
                <a:spLocks noChangeArrowheads="1"/>
              </p:cNvSpPr>
              <p:nvPr/>
            </p:nvSpPr>
            <p:spPr bwMode="auto">
              <a:xfrm>
                <a:off x="295" y="261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9" name="Rectangle 335"/>
              <p:cNvSpPr>
                <a:spLocks noChangeArrowheads="1"/>
              </p:cNvSpPr>
              <p:nvPr/>
            </p:nvSpPr>
            <p:spPr bwMode="auto">
              <a:xfrm>
                <a:off x="116" y="261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60" name="Rectangle 336"/>
              <p:cNvSpPr>
                <a:spLocks noChangeArrowheads="1"/>
              </p:cNvSpPr>
              <p:nvPr/>
            </p:nvSpPr>
            <p:spPr bwMode="auto">
              <a:xfrm>
                <a:off x="352" y="261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3" name="Rectangle 409"/>
              <p:cNvSpPr>
                <a:spLocks noChangeArrowheads="1"/>
              </p:cNvSpPr>
              <p:nvPr/>
            </p:nvSpPr>
            <p:spPr bwMode="auto">
              <a:xfrm>
                <a:off x="352" y="243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4" name="Rectangle 410"/>
              <p:cNvSpPr>
                <a:spLocks noChangeArrowheads="1"/>
              </p:cNvSpPr>
              <p:nvPr/>
            </p:nvSpPr>
            <p:spPr bwMode="auto">
              <a:xfrm>
                <a:off x="354" y="249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41" name="Rectangle 417"/>
              <p:cNvSpPr>
                <a:spLocks noChangeArrowheads="1"/>
              </p:cNvSpPr>
              <p:nvPr/>
            </p:nvSpPr>
            <p:spPr bwMode="auto">
              <a:xfrm>
                <a:off x="232" y="24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43" name="Rectangle 419"/>
              <p:cNvSpPr>
                <a:spLocks noChangeArrowheads="1"/>
              </p:cNvSpPr>
              <p:nvPr/>
            </p:nvSpPr>
            <p:spPr bwMode="auto">
              <a:xfrm>
                <a:off x="296" y="2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44" name="Rectangle 420"/>
              <p:cNvSpPr>
                <a:spLocks noChangeArrowheads="1"/>
              </p:cNvSpPr>
              <p:nvPr/>
            </p:nvSpPr>
            <p:spPr bwMode="auto">
              <a:xfrm>
                <a:off x="232" y="2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45" name="Rectangle 421"/>
              <p:cNvSpPr>
                <a:spLocks noChangeArrowheads="1"/>
              </p:cNvSpPr>
              <p:nvPr/>
            </p:nvSpPr>
            <p:spPr bwMode="auto">
              <a:xfrm>
                <a:off x="118" y="249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46" name="Rectangle 422"/>
              <p:cNvSpPr>
                <a:spLocks noChangeArrowheads="1"/>
              </p:cNvSpPr>
              <p:nvPr/>
            </p:nvSpPr>
            <p:spPr bwMode="auto">
              <a:xfrm>
                <a:off x="233" y="26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47" name="Rectangle 423"/>
              <p:cNvSpPr>
                <a:spLocks noChangeArrowheads="1"/>
              </p:cNvSpPr>
              <p:nvPr/>
            </p:nvSpPr>
            <p:spPr bwMode="auto">
              <a:xfrm>
                <a:off x="173" y="26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68" name="Rectangle 344"/>
              <p:cNvSpPr>
                <a:spLocks noChangeArrowheads="1"/>
              </p:cNvSpPr>
              <p:nvPr/>
            </p:nvSpPr>
            <p:spPr bwMode="auto">
              <a:xfrm>
                <a:off x="234" y="267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69" name="Rectangle 345"/>
              <p:cNvSpPr>
                <a:spLocks noChangeArrowheads="1"/>
              </p:cNvSpPr>
              <p:nvPr/>
            </p:nvSpPr>
            <p:spPr bwMode="auto">
              <a:xfrm>
                <a:off x="293" y="267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0" name="Rectangle 346"/>
              <p:cNvSpPr>
                <a:spLocks noChangeArrowheads="1"/>
              </p:cNvSpPr>
              <p:nvPr/>
            </p:nvSpPr>
            <p:spPr bwMode="auto">
              <a:xfrm>
                <a:off x="354" y="267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1" name="Rectangle 347"/>
              <p:cNvSpPr>
                <a:spLocks noChangeArrowheads="1"/>
              </p:cNvSpPr>
              <p:nvPr/>
            </p:nvSpPr>
            <p:spPr bwMode="auto">
              <a:xfrm>
                <a:off x="118" y="26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2" name="Rectangle 348"/>
              <p:cNvSpPr>
                <a:spLocks noChangeArrowheads="1"/>
              </p:cNvSpPr>
              <p:nvPr/>
            </p:nvSpPr>
            <p:spPr bwMode="auto">
              <a:xfrm>
                <a:off x="177" y="272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3" name="Rectangle 349"/>
              <p:cNvSpPr>
                <a:spLocks noChangeArrowheads="1"/>
              </p:cNvSpPr>
              <p:nvPr/>
            </p:nvSpPr>
            <p:spPr bwMode="auto">
              <a:xfrm>
                <a:off x="233" y="27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4" name="Rectangle 350"/>
              <p:cNvSpPr>
                <a:spLocks noChangeArrowheads="1"/>
              </p:cNvSpPr>
              <p:nvPr/>
            </p:nvSpPr>
            <p:spPr bwMode="auto">
              <a:xfrm>
                <a:off x="292" y="27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5" name="Rectangle 351"/>
              <p:cNvSpPr>
                <a:spLocks noChangeArrowheads="1"/>
              </p:cNvSpPr>
              <p:nvPr/>
            </p:nvSpPr>
            <p:spPr bwMode="auto">
              <a:xfrm>
                <a:off x="351" y="272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6" name="Rectangle 352"/>
              <p:cNvSpPr>
                <a:spLocks noChangeArrowheads="1"/>
              </p:cNvSpPr>
              <p:nvPr/>
            </p:nvSpPr>
            <p:spPr bwMode="auto">
              <a:xfrm>
                <a:off x="119" y="279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7" name="Rectangle 353"/>
              <p:cNvSpPr>
                <a:spLocks noChangeArrowheads="1"/>
              </p:cNvSpPr>
              <p:nvPr/>
            </p:nvSpPr>
            <p:spPr bwMode="auto">
              <a:xfrm>
                <a:off x="233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8" name="Rectangle 354"/>
              <p:cNvSpPr>
                <a:spLocks noChangeArrowheads="1"/>
              </p:cNvSpPr>
              <p:nvPr/>
            </p:nvSpPr>
            <p:spPr bwMode="auto">
              <a:xfrm>
                <a:off x="292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9" name="Rectangle 355"/>
              <p:cNvSpPr>
                <a:spLocks noChangeArrowheads="1"/>
              </p:cNvSpPr>
              <p:nvPr/>
            </p:nvSpPr>
            <p:spPr bwMode="auto">
              <a:xfrm>
                <a:off x="351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88" name="Rectangle 364"/>
              <p:cNvSpPr>
                <a:spLocks noChangeArrowheads="1"/>
              </p:cNvSpPr>
              <p:nvPr/>
            </p:nvSpPr>
            <p:spPr bwMode="auto">
              <a:xfrm>
                <a:off x="119" y="2847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89" name="Rectangle 365"/>
              <p:cNvSpPr>
                <a:spLocks noChangeArrowheads="1"/>
              </p:cNvSpPr>
              <p:nvPr/>
            </p:nvSpPr>
            <p:spPr bwMode="auto">
              <a:xfrm>
                <a:off x="175" y="2847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0" name="Rectangle 366"/>
              <p:cNvSpPr>
                <a:spLocks noChangeArrowheads="1"/>
              </p:cNvSpPr>
              <p:nvPr/>
            </p:nvSpPr>
            <p:spPr bwMode="auto">
              <a:xfrm>
                <a:off x="234" y="284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1" name="Rectangle 367"/>
              <p:cNvSpPr>
                <a:spLocks noChangeArrowheads="1"/>
              </p:cNvSpPr>
              <p:nvPr/>
            </p:nvSpPr>
            <p:spPr bwMode="auto">
              <a:xfrm>
                <a:off x="292" y="284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1" name="Rectangle 427"/>
              <p:cNvSpPr>
                <a:spLocks noChangeArrowheads="1"/>
              </p:cNvSpPr>
              <p:nvPr/>
            </p:nvSpPr>
            <p:spPr bwMode="auto">
              <a:xfrm>
                <a:off x="174" y="267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2" name="Rectangle 428"/>
              <p:cNvSpPr>
                <a:spLocks noChangeArrowheads="1"/>
              </p:cNvSpPr>
              <p:nvPr/>
            </p:nvSpPr>
            <p:spPr bwMode="auto">
              <a:xfrm>
                <a:off x="115" y="273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3" name="Rectangle 429"/>
              <p:cNvSpPr>
                <a:spLocks noChangeArrowheads="1"/>
              </p:cNvSpPr>
              <p:nvPr/>
            </p:nvSpPr>
            <p:spPr bwMode="auto">
              <a:xfrm>
                <a:off x="175" y="279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6" name="Rectangle 432"/>
              <p:cNvSpPr>
                <a:spLocks noChangeArrowheads="1"/>
              </p:cNvSpPr>
              <p:nvPr/>
            </p:nvSpPr>
            <p:spPr bwMode="auto">
              <a:xfrm>
                <a:off x="350" y="284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2" name="Rectangle 368"/>
              <p:cNvSpPr>
                <a:spLocks noChangeArrowheads="1"/>
              </p:cNvSpPr>
              <p:nvPr/>
            </p:nvSpPr>
            <p:spPr bwMode="auto">
              <a:xfrm>
                <a:off x="354" y="290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3" name="Rectangle 369"/>
              <p:cNvSpPr>
                <a:spLocks noChangeArrowheads="1"/>
              </p:cNvSpPr>
              <p:nvPr/>
            </p:nvSpPr>
            <p:spPr bwMode="auto">
              <a:xfrm>
                <a:off x="233" y="290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4" name="Rectangle 370"/>
              <p:cNvSpPr>
                <a:spLocks noChangeArrowheads="1"/>
              </p:cNvSpPr>
              <p:nvPr/>
            </p:nvSpPr>
            <p:spPr bwMode="auto">
              <a:xfrm>
                <a:off x="292" y="2905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5" name="Rectangle 371"/>
              <p:cNvSpPr>
                <a:spLocks noChangeArrowheads="1"/>
              </p:cNvSpPr>
              <p:nvPr/>
            </p:nvSpPr>
            <p:spPr bwMode="auto">
              <a:xfrm>
                <a:off x="115" y="2905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6" name="Rectangle 372"/>
              <p:cNvSpPr>
                <a:spLocks noChangeArrowheads="1"/>
              </p:cNvSpPr>
              <p:nvPr/>
            </p:nvSpPr>
            <p:spPr bwMode="auto">
              <a:xfrm>
                <a:off x="173" y="296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7" name="Rectangle 373"/>
              <p:cNvSpPr>
                <a:spLocks noChangeArrowheads="1"/>
              </p:cNvSpPr>
              <p:nvPr/>
            </p:nvSpPr>
            <p:spPr bwMode="auto">
              <a:xfrm>
                <a:off x="119" y="297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8" name="Rectangle 374"/>
              <p:cNvSpPr>
                <a:spLocks noChangeArrowheads="1"/>
              </p:cNvSpPr>
              <p:nvPr/>
            </p:nvSpPr>
            <p:spPr bwMode="auto">
              <a:xfrm>
                <a:off x="291" y="29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9" name="Rectangle 375"/>
              <p:cNvSpPr>
                <a:spLocks noChangeArrowheads="1"/>
              </p:cNvSpPr>
              <p:nvPr/>
            </p:nvSpPr>
            <p:spPr bwMode="auto">
              <a:xfrm>
                <a:off x="354" y="29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7" name="Rectangle 433"/>
              <p:cNvSpPr>
                <a:spLocks noChangeArrowheads="1"/>
              </p:cNvSpPr>
              <p:nvPr/>
            </p:nvSpPr>
            <p:spPr bwMode="auto">
              <a:xfrm>
                <a:off x="175" y="290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8" name="Rectangle 434"/>
              <p:cNvSpPr>
                <a:spLocks noChangeArrowheads="1"/>
              </p:cNvSpPr>
              <p:nvPr/>
            </p:nvSpPr>
            <p:spPr bwMode="auto">
              <a:xfrm>
                <a:off x="233" y="29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0" name="Rectangle 376"/>
              <p:cNvSpPr>
                <a:spLocks noChangeArrowheads="1"/>
              </p:cNvSpPr>
              <p:nvPr/>
            </p:nvSpPr>
            <p:spPr bwMode="auto">
              <a:xfrm>
                <a:off x="118" y="302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1" name="Rectangle 377"/>
              <p:cNvSpPr>
                <a:spLocks noChangeArrowheads="1"/>
              </p:cNvSpPr>
              <p:nvPr/>
            </p:nvSpPr>
            <p:spPr bwMode="auto">
              <a:xfrm>
                <a:off x="234" y="302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2" name="Rectangle 378"/>
              <p:cNvSpPr>
                <a:spLocks noChangeArrowheads="1"/>
              </p:cNvSpPr>
              <p:nvPr/>
            </p:nvSpPr>
            <p:spPr bwMode="auto">
              <a:xfrm>
                <a:off x="296" y="30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3" name="Rectangle 379"/>
              <p:cNvSpPr>
                <a:spLocks noChangeArrowheads="1"/>
              </p:cNvSpPr>
              <p:nvPr/>
            </p:nvSpPr>
            <p:spPr bwMode="auto">
              <a:xfrm>
                <a:off x="350" y="302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4" name="Rectangle 380"/>
              <p:cNvSpPr>
                <a:spLocks noChangeArrowheads="1"/>
              </p:cNvSpPr>
              <p:nvPr/>
            </p:nvSpPr>
            <p:spPr bwMode="auto">
              <a:xfrm>
                <a:off x="233" y="308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5" name="Rectangle 381"/>
              <p:cNvSpPr>
                <a:spLocks noChangeArrowheads="1"/>
              </p:cNvSpPr>
              <p:nvPr/>
            </p:nvSpPr>
            <p:spPr bwMode="auto">
              <a:xfrm>
                <a:off x="119" y="308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6" name="Rectangle 382"/>
              <p:cNvSpPr>
                <a:spLocks noChangeArrowheads="1"/>
              </p:cNvSpPr>
              <p:nvPr/>
            </p:nvSpPr>
            <p:spPr bwMode="auto">
              <a:xfrm>
                <a:off x="354" y="308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7" name="Rectangle 383"/>
              <p:cNvSpPr>
                <a:spLocks noChangeArrowheads="1"/>
              </p:cNvSpPr>
              <p:nvPr/>
            </p:nvSpPr>
            <p:spPr bwMode="auto">
              <a:xfrm>
                <a:off x="174" y="308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9" name="Rectangle 435"/>
              <p:cNvSpPr>
                <a:spLocks noChangeArrowheads="1"/>
              </p:cNvSpPr>
              <p:nvPr/>
            </p:nvSpPr>
            <p:spPr bwMode="auto">
              <a:xfrm>
                <a:off x="174" y="302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60" name="Rectangle 436"/>
              <p:cNvSpPr>
                <a:spLocks noChangeArrowheads="1"/>
              </p:cNvSpPr>
              <p:nvPr/>
            </p:nvSpPr>
            <p:spPr bwMode="auto">
              <a:xfrm>
                <a:off x="291" y="308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84" name="Rectangle 260"/>
              <p:cNvSpPr>
                <a:spLocks noChangeArrowheads="1"/>
              </p:cNvSpPr>
              <p:nvPr/>
            </p:nvSpPr>
            <p:spPr bwMode="auto">
              <a:xfrm>
                <a:off x="117" y="3145"/>
                <a:ext cx="291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0" name="Rectangle 246"/>
              <p:cNvSpPr>
                <a:spLocks noChangeArrowheads="1"/>
              </p:cNvSpPr>
              <p:nvPr/>
            </p:nvSpPr>
            <p:spPr bwMode="auto">
              <a:xfrm>
                <a:off x="113" y="1902"/>
                <a:ext cx="29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69" name="Rectangle 245"/>
              <p:cNvSpPr>
                <a:spLocks noChangeArrowheads="1"/>
              </p:cNvSpPr>
              <p:nvPr/>
            </p:nvSpPr>
            <p:spPr bwMode="auto">
              <a:xfrm>
                <a:off x="117" y="1845"/>
                <a:ext cx="295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68" name="Rectangle 244"/>
              <p:cNvSpPr>
                <a:spLocks noChangeArrowheads="1"/>
              </p:cNvSpPr>
              <p:nvPr/>
            </p:nvSpPr>
            <p:spPr bwMode="auto">
              <a:xfrm>
                <a:off x="117" y="3204"/>
                <a:ext cx="291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67" name="Rectangle 243"/>
              <p:cNvSpPr>
                <a:spLocks noChangeArrowheads="1"/>
              </p:cNvSpPr>
              <p:nvPr/>
            </p:nvSpPr>
            <p:spPr bwMode="auto">
              <a:xfrm>
                <a:off x="114" y="3262"/>
                <a:ext cx="296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72" name="Line 148"/>
              <p:cNvSpPr>
                <a:spLocks noChangeShapeType="1"/>
              </p:cNvSpPr>
              <p:nvPr/>
            </p:nvSpPr>
            <p:spPr bwMode="auto">
              <a:xfrm>
                <a:off x="113" y="48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8" name="Line 144"/>
              <p:cNvSpPr>
                <a:spLocks noChangeShapeType="1"/>
              </p:cNvSpPr>
              <p:nvPr/>
            </p:nvSpPr>
            <p:spPr bwMode="auto">
              <a:xfrm>
                <a:off x="350" y="293"/>
                <a:ext cx="0" cy="302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6" name="Line 142"/>
              <p:cNvSpPr>
                <a:spLocks noChangeShapeType="1"/>
              </p:cNvSpPr>
              <p:nvPr/>
            </p:nvSpPr>
            <p:spPr bwMode="auto">
              <a:xfrm>
                <a:off x="291" y="203"/>
                <a:ext cx="0" cy="31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0" name="Line 136"/>
              <p:cNvSpPr>
                <a:spLocks noChangeShapeType="1"/>
              </p:cNvSpPr>
              <p:nvPr/>
            </p:nvSpPr>
            <p:spPr bwMode="auto">
              <a:xfrm>
                <a:off x="114" y="84"/>
                <a:ext cx="0" cy="32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1" name="Line 137"/>
              <p:cNvSpPr>
                <a:spLocks noChangeShapeType="1"/>
              </p:cNvSpPr>
              <p:nvPr/>
            </p:nvSpPr>
            <p:spPr bwMode="auto">
              <a:xfrm>
                <a:off x="173" y="267"/>
                <a:ext cx="0" cy="30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3" name="Line 139"/>
              <p:cNvSpPr>
                <a:spLocks noChangeShapeType="1"/>
              </p:cNvSpPr>
              <p:nvPr/>
            </p:nvSpPr>
            <p:spPr bwMode="auto">
              <a:xfrm>
                <a:off x="232" y="154"/>
                <a:ext cx="0" cy="316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9" name="Line 145"/>
              <p:cNvSpPr>
                <a:spLocks noChangeShapeType="1"/>
              </p:cNvSpPr>
              <p:nvPr/>
            </p:nvSpPr>
            <p:spPr bwMode="auto">
              <a:xfrm>
                <a:off x="409" y="388"/>
                <a:ext cx="0" cy="29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73" name="Line 149"/>
              <p:cNvSpPr>
                <a:spLocks noChangeShapeType="1"/>
              </p:cNvSpPr>
              <p:nvPr/>
            </p:nvSpPr>
            <p:spPr bwMode="auto">
              <a:xfrm>
                <a:off x="113" y="54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75" name="Line 151"/>
              <p:cNvSpPr>
                <a:spLocks noChangeShapeType="1"/>
              </p:cNvSpPr>
              <p:nvPr/>
            </p:nvSpPr>
            <p:spPr bwMode="auto">
              <a:xfrm>
                <a:off x="113" y="60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77" name="Line 153"/>
              <p:cNvSpPr>
                <a:spLocks noChangeShapeType="1"/>
              </p:cNvSpPr>
              <p:nvPr/>
            </p:nvSpPr>
            <p:spPr bwMode="auto">
              <a:xfrm>
                <a:off x="113" y="66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78" name="Line 154"/>
              <p:cNvSpPr>
                <a:spLocks noChangeShapeType="1"/>
              </p:cNvSpPr>
              <p:nvPr/>
            </p:nvSpPr>
            <p:spPr bwMode="auto">
              <a:xfrm>
                <a:off x="113" y="72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0" name="Line 156"/>
              <p:cNvSpPr>
                <a:spLocks noChangeShapeType="1"/>
              </p:cNvSpPr>
              <p:nvPr/>
            </p:nvSpPr>
            <p:spPr bwMode="auto">
              <a:xfrm>
                <a:off x="113" y="78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1" name="Line 157"/>
              <p:cNvSpPr>
                <a:spLocks noChangeShapeType="1"/>
              </p:cNvSpPr>
              <p:nvPr/>
            </p:nvSpPr>
            <p:spPr bwMode="auto">
              <a:xfrm>
                <a:off x="113" y="84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2" name="Line 158"/>
              <p:cNvSpPr>
                <a:spLocks noChangeShapeType="1"/>
              </p:cNvSpPr>
              <p:nvPr/>
            </p:nvSpPr>
            <p:spPr bwMode="auto">
              <a:xfrm>
                <a:off x="113" y="90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3" name="Line 159"/>
              <p:cNvSpPr>
                <a:spLocks noChangeShapeType="1"/>
              </p:cNvSpPr>
              <p:nvPr/>
            </p:nvSpPr>
            <p:spPr bwMode="auto">
              <a:xfrm>
                <a:off x="113" y="95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5" name="Line 161"/>
              <p:cNvSpPr>
                <a:spLocks noChangeShapeType="1"/>
              </p:cNvSpPr>
              <p:nvPr/>
            </p:nvSpPr>
            <p:spPr bwMode="auto">
              <a:xfrm>
                <a:off x="113" y="101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6" name="Line 162"/>
              <p:cNvSpPr>
                <a:spLocks noChangeShapeType="1"/>
              </p:cNvSpPr>
              <p:nvPr/>
            </p:nvSpPr>
            <p:spPr bwMode="auto">
              <a:xfrm>
                <a:off x="113" y="107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7" name="Line 163"/>
              <p:cNvSpPr>
                <a:spLocks noChangeShapeType="1"/>
              </p:cNvSpPr>
              <p:nvPr/>
            </p:nvSpPr>
            <p:spPr bwMode="auto">
              <a:xfrm>
                <a:off x="113" y="113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8" name="Line 164"/>
              <p:cNvSpPr>
                <a:spLocks noChangeShapeType="1"/>
              </p:cNvSpPr>
              <p:nvPr/>
            </p:nvSpPr>
            <p:spPr bwMode="auto">
              <a:xfrm>
                <a:off x="113" y="119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0" name="Line 166"/>
              <p:cNvSpPr>
                <a:spLocks noChangeShapeType="1"/>
              </p:cNvSpPr>
              <p:nvPr/>
            </p:nvSpPr>
            <p:spPr bwMode="auto">
              <a:xfrm>
                <a:off x="113" y="125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1" name="Line 167"/>
              <p:cNvSpPr>
                <a:spLocks noChangeShapeType="1"/>
              </p:cNvSpPr>
              <p:nvPr/>
            </p:nvSpPr>
            <p:spPr bwMode="auto">
              <a:xfrm>
                <a:off x="113" y="131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2" name="Line 168"/>
              <p:cNvSpPr>
                <a:spLocks noChangeShapeType="1"/>
              </p:cNvSpPr>
              <p:nvPr/>
            </p:nvSpPr>
            <p:spPr bwMode="auto">
              <a:xfrm>
                <a:off x="113" y="137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3" name="Line 169"/>
              <p:cNvSpPr>
                <a:spLocks noChangeShapeType="1"/>
              </p:cNvSpPr>
              <p:nvPr/>
            </p:nvSpPr>
            <p:spPr bwMode="auto">
              <a:xfrm>
                <a:off x="113" y="143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5" name="Line 171"/>
              <p:cNvSpPr>
                <a:spLocks noChangeShapeType="1"/>
              </p:cNvSpPr>
              <p:nvPr/>
            </p:nvSpPr>
            <p:spPr bwMode="auto">
              <a:xfrm>
                <a:off x="113" y="149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6" name="Line 172"/>
              <p:cNvSpPr>
                <a:spLocks noChangeShapeType="1"/>
              </p:cNvSpPr>
              <p:nvPr/>
            </p:nvSpPr>
            <p:spPr bwMode="auto">
              <a:xfrm>
                <a:off x="113" y="154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7" name="Line 173"/>
              <p:cNvSpPr>
                <a:spLocks noChangeShapeType="1"/>
              </p:cNvSpPr>
              <p:nvPr/>
            </p:nvSpPr>
            <p:spPr bwMode="auto">
              <a:xfrm>
                <a:off x="113" y="160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8" name="Line 174"/>
              <p:cNvSpPr>
                <a:spLocks noChangeShapeType="1"/>
              </p:cNvSpPr>
              <p:nvPr/>
            </p:nvSpPr>
            <p:spPr bwMode="auto">
              <a:xfrm>
                <a:off x="113" y="166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0" name="Line 176"/>
              <p:cNvSpPr>
                <a:spLocks noChangeShapeType="1"/>
              </p:cNvSpPr>
              <p:nvPr/>
            </p:nvSpPr>
            <p:spPr bwMode="auto">
              <a:xfrm>
                <a:off x="113" y="172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1" name="Line 177"/>
              <p:cNvSpPr>
                <a:spLocks noChangeShapeType="1"/>
              </p:cNvSpPr>
              <p:nvPr/>
            </p:nvSpPr>
            <p:spPr bwMode="auto">
              <a:xfrm>
                <a:off x="113" y="178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2" name="Line 178"/>
              <p:cNvSpPr>
                <a:spLocks noChangeShapeType="1"/>
              </p:cNvSpPr>
              <p:nvPr/>
            </p:nvSpPr>
            <p:spPr bwMode="auto">
              <a:xfrm>
                <a:off x="113" y="184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3" name="Line 179"/>
              <p:cNvSpPr>
                <a:spLocks noChangeShapeType="1"/>
              </p:cNvSpPr>
              <p:nvPr/>
            </p:nvSpPr>
            <p:spPr bwMode="auto">
              <a:xfrm>
                <a:off x="113" y="190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5" name="Line 181"/>
              <p:cNvSpPr>
                <a:spLocks noChangeShapeType="1"/>
              </p:cNvSpPr>
              <p:nvPr/>
            </p:nvSpPr>
            <p:spPr bwMode="auto">
              <a:xfrm>
                <a:off x="113" y="196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6" name="Line 182"/>
              <p:cNvSpPr>
                <a:spLocks noChangeShapeType="1"/>
              </p:cNvSpPr>
              <p:nvPr/>
            </p:nvSpPr>
            <p:spPr bwMode="auto">
              <a:xfrm>
                <a:off x="113" y="202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7" name="Line 183"/>
              <p:cNvSpPr>
                <a:spLocks noChangeShapeType="1"/>
              </p:cNvSpPr>
              <p:nvPr/>
            </p:nvSpPr>
            <p:spPr bwMode="auto">
              <a:xfrm>
                <a:off x="113" y="208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19" name="Line 195"/>
              <p:cNvSpPr>
                <a:spLocks noChangeShapeType="1"/>
              </p:cNvSpPr>
              <p:nvPr/>
            </p:nvSpPr>
            <p:spPr bwMode="auto">
              <a:xfrm>
                <a:off x="113" y="213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0" name="Line 196"/>
              <p:cNvSpPr>
                <a:spLocks noChangeShapeType="1"/>
              </p:cNvSpPr>
              <p:nvPr/>
            </p:nvSpPr>
            <p:spPr bwMode="auto">
              <a:xfrm>
                <a:off x="113" y="219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1" name="Line 197"/>
              <p:cNvSpPr>
                <a:spLocks noChangeShapeType="1"/>
              </p:cNvSpPr>
              <p:nvPr/>
            </p:nvSpPr>
            <p:spPr bwMode="auto">
              <a:xfrm>
                <a:off x="113" y="225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2" name="Line 198"/>
              <p:cNvSpPr>
                <a:spLocks noChangeShapeType="1"/>
              </p:cNvSpPr>
              <p:nvPr/>
            </p:nvSpPr>
            <p:spPr bwMode="auto">
              <a:xfrm>
                <a:off x="113" y="231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3" name="Line 199"/>
              <p:cNvSpPr>
                <a:spLocks noChangeShapeType="1"/>
              </p:cNvSpPr>
              <p:nvPr/>
            </p:nvSpPr>
            <p:spPr bwMode="auto">
              <a:xfrm>
                <a:off x="113" y="237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4" name="Line 200"/>
              <p:cNvSpPr>
                <a:spLocks noChangeShapeType="1"/>
              </p:cNvSpPr>
              <p:nvPr/>
            </p:nvSpPr>
            <p:spPr bwMode="auto">
              <a:xfrm>
                <a:off x="113" y="243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5" name="Line 201"/>
              <p:cNvSpPr>
                <a:spLocks noChangeShapeType="1"/>
              </p:cNvSpPr>
              <p:nvPr/>
            </p:nvSpPr>
            <p:spPr bwMode="auto">
              <a:xfrm>
                <a:off x="113" y="249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6" name="Line 202"/>
              <p:cNvSpPr>
                <a:spLocks noChangeShapeType="1"/>
              </p:cNvSpPr>
              <p:nvPr/>
            </p:nvSpPr>
            <p:spPr bwMode="auto">
              <a:xfrm>
                <a:off x="113" y="255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7" name="Line 203"/>
              <p:cNvSpPr>
                <a:spLocks noChangeShapeType="1"/>
              </p:cNvSpPr>
              <p:nvPr/>
            </p:nvSpPr>
            <p:spPr bwMode="auto">
              <a:xfrm>
                <a:off x="113" y="261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9" name="Line 205"/>
              <p:cNvSpPr>
                <a:spLocks noChangeShapeType="1"/>
              </p:cNvSpPr>
              <p:nvPr/>
            </p:nvSpPr>
            <p:spPr bwMode="auto">
              <a:xfrm>
                <a:off x="113" y="267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0" name="Line 206"/>
              <p:cNvSpPr>
                <a:spLocks noChangeShapeType="1"/>
              </p:cNvSpPr>
              <p:nvPr/>
            </p:nvSpPr>
            <p:spPr bwMode="auto">
              <a:xfrm>
                <a:off x="113" y="272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1" name="Line 207"/>
              <p:cNvSpPr>
                <a:spLocks noChangeShapeType="1"/>
              </p:cNvSpPr>
              <p:nvPr/>
            </p:nvSpPr>
            <p:spPr bwMode="auto">
              <a:xfrm>
                <a:off x="113" y="278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2" name="Line 208"/>
              <p:cNvSpPr>
                <a:spLocks noChangeShapeType="1"/>
              </p:cNvSpPr>
              <p:nvPr/>
            </p:nvSpPr>
            <p:spPr bwMode="auto">
              <a:xfrm>
                <a:off x="113" y="284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3" name="Line 209"/>
              <p:cNvSpPr>
                <a:spLocks noChangeShapeType="1"/>
              </p:cNvSpPr>
              <p:nvPr/>
            </p:nvSpPr>
            <p:spPr bwMode="auto">
              <a:xfrm>
                <a:off x="113" y="290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4" name="Line 210"/>
              <p:cNvSpPr>
                <a:spLocks noChangeShapeType="1"/>
              </p:cNvSpPr>
              <p:nvPr/>
            </p:nvSpPr>
            <p:spPr bwMode="auto">
              <a:xfrm>
                <a:off x="113" y="296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5" name="Line 211"/>
              <p:cNvSpPr>
                <a:spLocks noChangeShapeType="1"/>
              </p:cNvSpPr>
              <p:nvPr/>
            </p:nvSpPr>
            <p:spPr bwMode="auto">
              <a:xfrm>
                <a:off x="113" y="302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6" name="Line 212"/>
              <p:cNvSpPr>
                <a:spLocks noChangeShapeType="1"/>
              </p:cNvSpPr>
              <p:nvPr/>
            </p:nvSpPr>
            <p:spPr bwMode="auto">
              <a:xfrm>
                <a:off x="113" y="308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8" name="Line 214"/>
              <p:cNvSpPr>
                <a:spLocks noChangeShapeType="1"/>
              </p:cNvSpPr>
              <p:nvPr/>
            </p:nvSpPr>
            <p:spPr bwMode="auto">
              <a:xfrm>
                <a:off x="113" y="314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9" name="Line 215"/>
              <p:cNvSpPr>
                <a:spLocks noChangeShapeType="1"/>
              </p:cNvSpPr>
              <p:nvPr/>
            </p:nvSpPr>
            <p:spPr bwMode="auto">
              <a:xfrm>
                <a:off x="113" y="320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40" name="Line 216"/>
              <p:cNvSpPr>
                <a:spLocks noChangeShapeType="1"/>
              </p:cNvSpPr>
              <p:nvPr/>
            </p:nvSpPr>
            <p:spPr bwMode="auto">
              <a:xfrm>
                <a:off x="113" y="326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41" name="Line 217"/>
              <p:cNvSpPr>
                <a:spLocks noChangeShapeType="1"/>
              </p:cNvSpPr>
              <p:nvPr/>
            </p:nvSpPr>
            <p:spPr bwMode="auto">
              <a:xfrm>
                <a:off x="113" y="332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59" name="Line 235"/>
              <p:cNvSpPr>
                <a:spLocks noChangeShapeType="1"/>
              </p:cNvSpPr>
              <p:nvPr/>
            </p:nvSpPr>
            <p:spPr bwMode="auto">
              <a:xfrm>
                <a:off x="113" y="369"/>
                <a:ext cx="23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60" name="Line 236"/>
              <p:cNvSpPr>
                <a:spLocks noChangeShapeType="1"/>
              </p:cNvSpPr>
              <p:nvPr/>
            </p:nvSpPr>
            <p:spPr bwMode="auto">
              <a:xfrm>
                <a:off x="113" y="42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62" name="Line 238"/>
              <p:cNvSpPr>
                <a:spLocks noChangeShapeType="1"/>
              </p:cNvSpPr>
              <p:nvPr/>
            </p:nvSpPr>
            <p:spPr bwMode="auto">
              <a:xfrm>
                <a:off x="113" y="309"/>
                <a:ext cx="23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65" name="Line 241"/>
              <p:cNvSpPr>
                <a:spLocks noChangeShapeType="1"/>
              </p:cNvSpPr>
              <p:nvPr/>
            </p:nvSpPr>
            <p:spPr bwMode="auto">
              <a:xfrm>
                <a:off x="233" y="249"/>
                <a:ext cx="5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</p:grpSp>
        <p:pic>
          <p:nvPicPr>
            <p:cNvPr id="1038" name="Picture 233" descr="mason_logo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" y="3378"/>
              <a:ext cx="294" cy="8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55" name="Rectangle 131"/>
          <p:cNvSpPr>
            <a:spLocks noChangeArrowheads="1"/>
          </p:cNvSpPr>
          <p:nvPr/>
        </p:nvSpPr>
        <p:spPr bwMode="auto">
          <a:xfrm>
            <a:off x="179388" y="87313"/>
            <a:ext cx="473075" cy="6718300"/>
          </a:xfrm>
          <a:prstGeom prst="rect">
            <a:avLst/>
          </a:prstGeom>
          <a:solidFill>
            <a:srgbClr val="FFFFFF">
              <a:alpha val="39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Lhno4T53vcg&amp;t=1s&amp;index=5&amp;list=PLxYh7ZSzU5052ugdqSbsVvfqU1jQVOJTI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mason.wm.edu/current/mymsba/software_installation/index.php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com/2013/12/googles-doodle-honors-grace-hopper-and-entomology/" TargetMode="Externa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hyperlink" Target="https://en.wikipedia.org/wiki/Grace_Hopper" TargetMode="Externa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2/library/functions.html#range" TargetMode="Externa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sciencefree.com/cheatsheets.html" TargetMode="Externa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blackboard.wm.edu/" TargetMode="Externa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do1.dr-chuck.com/pythonlearn/EN_us/pythonlearn.pdf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quora.com/What-are-the-best-Python-libraries-and-packages-for-data-science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cipy.org/doc/numpy/reference/routines.html" TargetMode="Externa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demy.com/data-analysis-with-pandas/" TargetMode="Externa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xegg.com/regex-quickstart.html" TargetMode="External"/><Relationship Id="rId2" Type="http://schemas.openxmlformats.org/officeDocument/2006/relationships/hyperlink" Target="http://regexr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heatography.com/davechild/cheat-sheets/regular-expressions/" TargetMode="Externa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hyperlink" Target="regexr.com" TargetMode="Externa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2/howto/regex.html" TargetMode="External"/><Relationship Id="rId2" Type="http://schemas.openxmlformats.org/officeDocument/2006/relationships/hyperlink" Target="https://docs.python.org/2/library/re.html" TargetMode="Externa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Email_address" TargetMode="Externa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46155/validate-email-address-in-javascript" TargetMode="External"/><Relationship Id="rId2" Type="http://schemas.openxmlformats.org/officeDocument/2006/relationships/hyperlink" Target="http://emailregex.com/" TargetMode="Externa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7/library/functions.html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ocs.python.org/3/library/functions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ocs.python.org/3.7/library/math.html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68.xml"/><Relationship Id="rId3" Type="http://schemas.openxmlformats.org/officeDocument/2006/relationships/slide" Target="slide16.xml"/><Relationship Id="rId7" Type="http://schemas.openxmlformats.org/officeDocument/2006/relationships/slide" Target="slide62.xml"/><Relationship Id="rId12" Type="http://schemas.openxmlformats.org/officeDocument/2006/relationships/slide" Target="slide118.xml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3.xml"/><Relationship Id="rId11" Type="http://schemas.openxmlformats.org/officeDocument/2006/relationships/slide" Target="slide113.xml"/><Relationship Id="rId5" Type="http://schemas.openxmlformats.org/officeDocument/2006/relationships/slide" Target="slide23.xml"/><Relationship Id="rId10" Type="http://schemas.openxmlformats.org/officeDocument/2006/relationships/slide" Target="slide91.xml"/><Relationship Id="rId4" Type="http://schemas.openxmlformats.org/officeDocument/2006/relationships/slide" Target="slide20.xml"/><Relationship Id="rId9" Type="http://schemas.openxmlformats.org/officeDocument/2006/relationships/slide" Target="slide8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204.xml"/><Relationship Id="rId13" Type="http://schemas.openxmlformats.org/officeDocument/2006/relationships/slide" Target="slide278.xml"/><Relationship Id="rId3" Type="http://schemas.openxmlformats.org/officeDocument/2006/relationships/slide" Target="slide163.xml"/><Relationship Id="rId7" Type="http://schemas.openxmlformats.org/officeDocument/2006/relationships/slide" Target="slide114.xml"/><Relationship Id="rId12" Type="http://schemas.openxmlformats.org/officeDocument/2006/relationships/slide" Target="slide259.xml"/><Relationship Id="rId2" Type="http://schemas.openxmlformats.org/officeDocument/2006/relationships/slide" Target="slide1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2.xml"/><Relationship Id="rId11" Type="http://schemas.openxmlformats.org/officeDocument/2006/relationships/slide" Target="slide248.xml"/><Relationship Id="rId5" Type="http://schemas.openxmlformats.org/officeDocument/2006/relationships/slide" Target="slide175.xml"/><Relationship Id="rId10" Type="http://schemas.openxmlformats.org/officeDocument/2006/relationships/slide" Target="slide239.xml"/><Relationship Id="rId4" Type="http://schemas.openxmlformats.org/officeDocument/2006/relationships/slide" Target="slide168.xml"/><Relationship Id="rId9" Type="http://schemas.openxmlformats.org/officeDocument/2006/relationships/slide" Target="slide223.xml"/><Relationship Id="rId14" Type="http://schemas.openxmlformats.org/officeDocument/2006/relationships/slide" Target="slide28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7/library/functions.html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9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Python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James R. Bradley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Create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23458"/>
            <a:ext cx="8128932" cy="5102706"/>
          </a:xfrm>
        </p:spPr>
        <p:txBody>
          <a:bodyPr/>
          <a:lstStyle/>
          <a:p>
            <a:r>
              <a:rPr lang="en-US" dirty="0" smtClean="0"/>
              <a:t>We need a program in which we </a:t>
            </a:r>
            <a:r>
              <a:rPr lang="en-US" dirty="0"/>
              <a:t>w</a:t>
            </a:r>
            <a:r>
              <a:rPr lang="en-US" dirty="0" smtClean="0"/>
              <a:t>rite our Python programs: </a:t>
            </a:r>
            <a:r>
              <a:rPr lang="en-US" i="1" u="sng" dirty="0" smtClean="0"/>
              <a:t>development environments</a:t>
            </a:r>
          </a:p>
          <a:p>
            <a:pPr lvl="1"/>
            <a:r>
              <a:rPr lang="en-US" b="1" dirty="0"/>
              <a:t>Jupyter</a:t>
            </a:r>
          </a:p>
          <a:p>
            <a:pPr lvl="1"/>
            <a:r>
              <a:rPr lang="en-US" b="1" dirty="0"/>
              <a:t>Spyder</a:t>
            </a:r>
          </a:p>
          <a:p>
            <a:pPr lvl="1"/>
            <a:r>
              <a:rPr lang="en-US" dirty="0"/>
              <a:t>PyCharm</a:t>
            </a:r>
          </a:p>
          <a:p>
            <a:pPr lvl="1"/>
            <a:r>
              <a:rPr lang="en-US" dirty="0"/>
              <a:t>Atom</a:t>
            </a:r>
          </a:p>
          <a:p>
            <a:pPr lvl="1"/>
            <a:r>
              <a:rPr lang="en-US" dirty="0"/>
              <a:t>Visual Studio</a:t>
            </a:r>
          </a:p>
          <a:p>
            <a:pPr lvl="1"/>
            <a:r>
              <a:rPr lang="en-US" dirty="0" smtClean="0"/>
              <a:t>IDLE</a:t>
            </a:r>
          </a:p>
          <a:p>
            <a:r>
              <a:rPr lang="en-US" dirty="0" smtClean="0"/>
              <a:t>Development environments also execute the code we write and help us to debug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72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423" y="2633058"/>
            <a:ext cx="5051930" cy="40884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80020"/>
            <a:ext cx="7772400" cy="4678363"/>
          </a:xfrm>
        </p:spPr>
        <p:txBody>
          <a:bodyPr/>
          <a:lstStyle/>
          <a:p>
            <a:r>
              <a:rPr lang="en-US" dirty="0" smtClean="0"/>
              <a:t>A custom function to convert string data to float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55253" y="230734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Function declaration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97192" y="2657699"/>
            <a:ext cx="1950809" cy="2309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106075" y="2962265"/>
            <a:ext cx="314037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55253" y="3213754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Indentation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55253" y="2760548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Passed parameter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55253" y="366695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Return statement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/>
          <p:cNvCxnSpPr>
            <a:stCxn id="7" idx="1"/>
            <a:endCxn id="9" idx="0"/>
          </p:cNvCxnSpPr>
          <p:nvPr/>
        </p:nvCxnSpPr>
        <p:spPr>
          <a:xfrm flipH="1">
            <a:off x="2072597" y="2492008"/>
            <a:ext cx="3982656" cy="1656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2" idx="1"/>
          </p:cNvCxnSpPr>
          <p:nvPr/>
        </p:nvCxnSpPr>
        <p:spPr>
          <a:xfrm flipH="1" flipV="1">
            <a:off x="2860646" y="2760548"/>
            <a:ext cx="3194607" cy="184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1420112" y="2962265"/>
            <a:ext cx="4596364" cy="3715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3" idx="1"/>
          </p:cNvCxnSpPr>
          <p:nvPr/>
        </p:nvCxnSpPr>
        <p:spPr>
          <a:xfrm flipH="1" flipV="1">
            <a:off x="3707934" y="3833769"/>
            <a:ext cx="2347319" cy="178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25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28" y="1587933"/>
            <a:ext cx="5619750" cy="4467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82132"/>
            <a:ext cx="7772400" cy="4678363"/>
          </a:xfrm>
        </p:spPr>
        <p:txBody>
          <a:bodyPr/>
          <a:lstStyle/>
          <a:p>
            <a:r>
              <a:rPr lang="en-US" dirty="0" smtClean="0"/>
              <a:t>An improvement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101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475812" y="1629878"/>
            <a:ext cx="1341180" cy="2445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7924" y="3025519"/>
            <a:ext cx="1846277" cy="2445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74228" y="3435072"/>
            <a:ext cx="1937420" cy="2445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391873" y="5035809"/>
            <a:ext cx="1762387" cy="2445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10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82132"/>
            <a:ext cx="7772400" cy="4678363"/>
          </a:xfrm>
        </p:spPr>
        <p:txBody>
          <a:bodyPr/>
          <a:lstStyle/>
          <a:p>
            <a:r>
              <a:rPr lang="en-US" dirty="0" smtClean="0"/>
              <a:t>Even better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874" y="1629878"/>
            <a:ext cx="5638800" cy="4572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391874" y="5069365"/>
            <a:ext cx="1451994" cy="2445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35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49532"/>
            <a:ext cx="7772400" cy="4976632"/>
          </a:xfrm>
        </p:spPr>
        <p:txBody>
          <a:bodyPr/>
          <a:lstStyle/>
          <a:p>
            <a:r>
              <a:rPr lang="en-US" dirty="0" smtClean="0"/>
              <a:t>Benefits of functions:</a:t>
            </a:r>
          </a:p>
          <a:p>
            <a:pPr lvl="1"/>
            <a:r>
              <a:rPr lang="en-US" dirty="0" smtClean="0"/>
              <a:t>Only one instance of code to maintain</a:t>
            </a:r>
          </a:p>
          <a:p>
            <a:pPr lvl="2"/>
            <a:r>
              <a:rPr lang="en-US" dirty="0" smtClean="0"/>
              <a:t>Less </a:t>
            </a:r>
            <a:r>
              <a:rPr lang="en-US" dirty="0"/>
              <a:t>time to revise </a:t>
            </a:r>
            <a:r>
              <a:rPr lang="en-US" dirty="0" smtClean="0"/>
              <a:t>code</a:t>
            </a:r>
          </a:p>
          <a:p>
            <a:pPr lvl="2"/>
            <a:r>
              <a:rPr lang="en-US" dirty="0" smtClean="0"/>
              <a:t>Fewer errors</a:t>
            </a:r>
            <a:r>
              <a:rPr lang="en-US" dirty="0"/>
              <a:t> </a:t>
            </a:r>
            <a:r>
              <a:rPr lang="en-US" dirty="0" smtClean="0"/>
              <a:t>because you don’t miss revising an instance</a:t>
            </a:r>
          </a:p>
          <a:p>
            <a:pPr lvl="1"/>
            <a:r>
              <a:rPr lang="en-US" dirty="0" smtClean="0"/>
              <a:t>Clearer code, more understandable</a:t>
            </a:r>
          </a:p>
          <a:p>
            <a:pPr lvl="1"/>
            <a:r>
              <a:rPr lang="en-US" dirty="0" smtClean="0"/>
              <a:t>Shorter code</a:t>
            </a:r>
          </a:p>
          <a:p>
            <a:pPr lvl="1"/>
            <a:r>
              <a:rPr lang="en-US" dirty="0" smtClean="0"/>
              <a:t>Provides for code reuse</a:t>
            </a:r>
          </a:p>
          <a:p>
            <a:pPr lvl="2"/>
            <a:r>
              <a:rPr lang="en-US" dirty="0" smtClean="0"/>
              <a:t>Functions are easily reused—modular </a:t>
            </a:r>
          </a:p>
          <a:p>
            <a:pPr lvl="3"/>
            <a:r>
              <a:rPr lang="en-US" dirty="0" smtClean="0"/>
              <a:t>… digging lines here and there out of a program takes longer and is fraught with error</a:t>
            </a:r>
          </a:p>
          <a:p>
            <a:pPr lvl="2"/>
            <a:r>
              <a:rPr lang="en-US" dirty="0" smtClean="0"/>
              <a:t>Saves time writing code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06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custom function that receives one argument, temperature on the Fahrenheit scale, and returns temperature on the Celsius scale</a:t>
            </a:r>
            <a:endParaRPr lang="en-US" dirty="0"/>
          </a:p>
          <a:p>
            <a:pPr lvl="1"/>
            <a:r>
              <a:rPr lang="en-US" dirty="0" smtClean="0"/>
              <a:t>Start with the code you’ve written before</a:t>
            </a:r>
          </a:p>
          <a:p>
            <a:pPr lvl="1"/>
            <a:r>
              <a:rPr lang="en-US" dirty="0" smtClean="0"/>
              <a:t>Include data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12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function that receives a list of numerical values and returns the minimum, maximum, and average of those four values</a:t>
            </a:r>
            <a:endParaRPr lang="en-US" dirty="0"/>
          </a:p>
          <a:p>
            <a:r>
              <a:rPr lang="en-US" dirty="0" smtClean="0"/>
              <a:t>Then, print out those three returned values in the main program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90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997536"/>
            <a:ext cx="8053431" cy="4906963"/>
          </a:xfrm>
        </p:spPr>
        <p:txBody>
          <a:bodyPr/>
          <a:lstStyle/>
          <a:p>
            <a:r>
              <a:rPr lang="en-US" dirty="0" smtClean="0"/>
              <a:t>Some functions return values, some do not</a:t>
            </a:r>
          </a:p>
          <a:p>
            <a:pPr lvl="1"/>
            <a:r>
              <a:rPr lang="en-US" dirty="0" smtClean="0"/>
              <a:t>“Fruitful” (Severance) versus void functions</a:t>
            </a:r>
          </a:p>
          <a:p>
            <a:r>
              <a:rPr lang="en-US" sz="2800" dirty="0" smtClean="0"/>
              <a:t>In </a:t>
            </a:r>
            <a:r>
              <a:rPr lang="en-US" sz="2800" dirty="0" smtClean="0">
                <a:latin typeface="Courier"/>
              </a:rPr>
              <a:t>CustomFunctionsIntroduction.ipynb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210" y="2802535"/>
            <a:ext cx="32480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0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Youtube Video on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www.youtube.com/watch?v=Lhno4T53vcg&amp;t=1s&amp;index=5&amp;list=PLxYh7ZSzU5052ugdqSbsVvfqU1jQVOJTI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53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&amp; In-Class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Exercises 4.4 – 4.7, pp. 54-55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10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16858"/>
            <a:ext cx="7772400" cy="4678363"/>
          </a:xfrm>
        </p:spPr>
        <p:txBody>
          <a:bodyPr/>
          <a:lstStyle/>
          <a:p>
            <a:r>
              <a:rPr lang="en-US" dirty="0" smtClean="0"/>
              <a:t>Lambda functions are a “short cut” for specifying simple functions</a:t>
            </a:r>
          </a:p>
          <a:p>
            <a:r>
              <a:rPr lang="en-US" dirty="0" smtClean="0"/>
              <a:t>Create a named function syntax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Using the lambda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109</a:t>
            </a:fld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56614" y="3646132"/>
            <a:ext cx="5019404" cy="951956"/>
            <a:chOff x="1873432" y="4456068"/>
            <a:chExt cx="5019404" cy="9519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3432" y="4456068"/>
              <a:ext cx="5019404" cy="95195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526971" y="4807131"/>
              <a:ext cx="618309" cy="3483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647511" y="4784000"/>
              <a:ext cx="291726" cy="3483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039385" y="4783999"/>
              <a:ext cx="727175" cy="3483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77152" y="2660124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Name of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function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90521" y="2660124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Dummy variable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for input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39441" y="2660124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How the lambda function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transforms the input to output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>
            <a:stCxn id="9" idx="2"/>
            <a:endCxn id="6" idx="0"/>
          </p:cNvCxnSpPr>
          <p:nvPr/>
        </p:nvCxnSpPr>
        <p:spPr>
          <a:xfrm>
            <a:off x="2705502" y="3306455"/>
            <a:ext cx="1513806" cy="6907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2"/>
            <a:endCxn id="7" idx="0"/>
          </p:cNvCxnSpPr>
          <p:nvPr/>
        </p:nvCxnSpPr>
        <p:spPr>
          <a:xfrm>
            <a:off x="4616416" y="3306455"/>
            <a:ext cx="1560140" cy="6676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2"/>
            <a:endCxn id="8" idx="0"/>
          </p:cNvCxnSpPr>
          <p:nvPr/>
        </p:nvCxnSpPr>
        <p:spPr>
          <a:xfrm flipH="1">
            <a:off x="6786155" y="3306455"/>
            <a:ext cx="246030" cy="6676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671" y="5192227"/>
            <a:ext cx="2261528" cy="110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03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Create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8128932" cy="5114488"/>
          </a:xfrm>
        </p:spPr>
        <p:txBody>
          <a:bodyPr/>
          <a:lstStyle/>
          <a:p>
            <a:r>
              <a:rPr lang="en-US" dirty="0" smtClean="0"/>
              <a:t>Programming language:</a:t>
            </a:r>
          </a:p>
          <a:p>
            <a:pPr lvl="1"/>
            <a:r>
              <a:rPr lang="en-US" dirty="0" smtClean="0"/>
              <a:t>Python </a:t>
            </a:r>
          </a:p>
          <a:p>
            <a:r>
              <a:rPr lang="en-US" dirty="0" smtClean="0"/>
              <a:t>Development environments</a:t>
            </a:r>
          </a:p>
          <a:p>
            <a:pPr lvl="1"/>
            <a:r>
              <a:rPr lang="en-US" dirty="0"/>
              <a:t>Jupyter</a:t>
            </a:r>
          </a:p>
          <a:p>
            <a:pPr lvl="1"/>
            <a:r>
              <a:rPr lang="en-US" dirty="0"/>
              <a:t>Spyder</a:t>
            </a:r>
          </a:p>
          <a:p>
            <a:r>
              <a:rPr lang="en-US" dirty="0" smtClean="0"/>
              <a:t>Anaconda</a:t>
            </a:r>
          </a:p>
          <a:p>
            <a:pPr lvl="1"/>
            <a:r>
              <a:rPr lang="en-US" dirty="0" smtClean="0"/>
              <a:t>Provides Jupyter and Spyder</a:t>
            </a:r>
          </a:p>
          <a:p>
            <a:pPr lvl="1"/>
            <a:r>
              <a:rPr lang="en-US" dirty="0" smtClean="0"/>
              <a:t>Links Jupyter and Spyder with Python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24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lambda function that computes the cost of cell tower construction</a:t>
            </a:r>
          </a:p>
          <a:p>
            <a:pPr lvl="1"/>
            <a:r>
              <a:rPr lang="en-US" dirty="0" smtClean="0"/>
              <a:t>The argument passed to the lambda function is the number of calls capacity for the tower</a:t>
            </a:r>
          </a:p>
          <a:p>
            <a:pPr lvl="1"/>
            <a:r>
              <a:rPr lang="en-US" dirty="0" smtClean="0"/>
              <a:t>The fixed construction cost is $50,000</a:t>
            </a:r>
          </a:p>
          <a:p>
            <a:pPr lvl="1"/>
            <a:r>
              <a:rPr lang="en-US" dirty="0" smtClean="0"/>
              <a:t>The variable cost per call is $5,000</a:t>
            </a:r>
          </a:p>
          <a:p>
            <a:r>
              <a:rPr lang="en-US" dirty="0" smtClean="0"/>
              <a:t>Test the lambda function in some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63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&amp;  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081554" cy="4678363"/>
          </a:xfrm>
        </p:spPr>
        <p:txBody>
          <a:bodyPr/>
          <a:lstStyle/>
          <a:p>
            <a:r>
              <a:rPr lang="en-US" dirty="0" smtClean="0">
                <a:latin typeface="Courier"/>
              </a:rPr>
              <a:t>lambda</a:t>
            </a:r>
            <a:r>
              <a:rPr lang="en-US" dirty="0" smtClean="0"/>
              <a:t> functions can take multiple input arguments</a:t>
            </a:r>
          </a:p>
          <a:p>
            <a:r>
              <a:rPr lang="en-US" dirty="0" smtClean="0"/>
              <a:t>Create a lambda function that, taking two arguments, returns the maximum of the two</a:t>
            </a:r>
          </a:p>
          <a:p>
            <a:r>
              <a:rPr lang="en-US" dirty="0" smtClean="0"/>
              <a:t>Test the lambda function in some code</a:t>
            </a:r>
          </a:p>
          <a:p>
            <a:r>
              <a:rPr lang="en-US" dirty="0" smtClean="0"/>
              <a:t>This problem requires you to experiment or do a Google 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63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program, using a lambda function, to compute the Euclidean distance between two 2-dimensional points.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4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Spyder Development Environment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63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Spyder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76751"/>
            <a:ext cx="7772400" cy="4678363"/>
          </a:xfrm>
        </p:spPr>
        <p:txBody>
          <a:bodyPr/>
          <a:lstStyle/>
          <a:p>
            <a:r>
              <a:rPr lang="en-US" dirty="0" smtClean="0"/>
              <a:t>Start Anaconda Spyder from Start button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152" y="1673525"/>
            <a:ext cx="3401046" cy="490415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05509" y="2510287"/>
            <a:ext cx="2070340" cy="396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77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Spyder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76751"/>
            <a:ext cx="7772400" cy="4678363"/>
          </a:xfrm>
        </p:spPr>
        <p:txBody>
          <a:bodyPr/>
          <a:lstStyle/>
          <a:p>
            <a:r>
              <a:rPr lang="en-US" dirty="0" smtClean="0"/>
              <a:t>Start Anaconda Spyder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22" y="1990725"/>
            <a:ext cx="7563556" cy="4254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70545" y="3822920"/>
            <a:ext cx="2029723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+mn-lt"/>
              </a:rPr>
              <a:t>Script Editor</a:t>
            </a:r>
            <a:endParaRPr lang="en-US" sz="2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12695" y="3315932"/>
            <a:ext cx="2486578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+mn-lt"/>
              </a:rPr>
              <a:t>Object Explorer</a:t>
            </a:r>
            <a:endParaRPr lang="en-US" sz="2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72895" y="4739016"/>
            <a:ext cx="1359668" cy="52322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+mn-lt"/>
              </a:rPr>
              <a:t>Console</a:t>
            </a:r>
            <a:endParaRPr lang="en-US" sz="2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44141" y="5387430"/>
            <a:ext cx="2223686" cy="646331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Run 1 or a few lines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of code here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96224" y="4677461"/>
            <a:ext cx="3104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Write many lines of code for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sequential execution here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59940" y="4346140"/>
            <a:ext cx="1215958" cy="1285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34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Script/Program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aseline="0" dirty="0" smtClean="0"/>
              <a:t>Let’s put these in the Script Editor window in Spyder and run altogether:</a:t>
            </a:r>
          </a:p>
          <a:p>
            <a:pPr marL="457200" lvl="1" indent="0">
              <a:spcBef>
                <a:spcPts val="200"/>
              </a:spcBef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x1 = 7</a:t>
            </a:r>
          </a:p>
          <a:p>
            <a:pPr marL="457200" lvl="1" indent="0">
              <a:spcBef>
                <a:spcPts val="200"/>
              </a:spcBef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x2 = 11</a:t>
            </a:r>
          </a:p>
          <a:p>
            <a:pPr marL="457200" lvl="1" indent="0">
              <a:spcBef>
                <a:spcPts val="200"/>
              </a:spcBef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avg = (x1 + x2)/2</a:t>
            </a:r>
          </a:p>
          <a:p>
            <a:pPr marL="457200" lvl="1" indent="0">
              <a:spcBef>
                <a:spcPts val="200"/>
              </a:spcBef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print(avg)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Then, we can save the file to this folder:</a:t>
            </a:r>
          </a:p>
          <a:p>
            <a:pPr lvl="1"/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C:\Users\[your_username]\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…with filename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avg.py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19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Script/Program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50644"/>
            <a:ext cx="7772400" cy="4678363"/>
          </a:xfrm>
        </p:spPr>
        <p:txBody>
          <a:bodyPr/>
          <a:lstStyle/>
          <a:p>
            <a:r>
              <a:rPr lang="en-US" dirty="0" smtClean="0">
                <a:cs typeface="Courier New" panose="02070309020205020404" pitchFamily="49" charset="0"/>
              </a:rPr>
              <a:t>Run the program by clicking on the green triangle as shown below or click F5 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117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769164" y="2266123"/>
            <a:ext cx="6023113" cy="4455352"/>
            <a:chOff x="1769165" y="2440151"/>
            <a:chExt cx="5643562" cy="428132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9165" y="2440151"/>
              <a:ext cx="5643562" cy="4281323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42540" y="2837069"/>
              <a:ext cx="508000" cy="46181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1963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81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219200"/>
            <a:ext cx="8053431" cy="4906963"/>
          </a:xfrm>
        </p:spPr>
        <p:txBody>
          <a:bodyPr/>
          <a:lstStyle/>
          <a:p>
            <a:r>
              <a:rPr lang="en-US" dirty="0" smtClean="0"/>
              <a:t>Break points</a:t>
            </a:r>
          </a:p>
          <a:p>
            <a:r>
              <a:rPr lang="en-US" dirty="0" smtClean="0"/>
              <a:t>Using the terminal window/console to debug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119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214437" y="3955780"/>
            <a:ext cx="7172325" cy="2085975"/>
            <a:chOff x="1275051" y="2699421"/>
            <a:chExt cx="7172325" cy="20859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5051" y="2699421"/>
              <a:ext cx="7172325" cy="2085975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201739" y="3305184"/>
              <a:ext cx="2059619" cy="5326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459352" y="3093549"/>
            <a:ext cx="213391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Start running, stop </a:t>
            </a:r>
            <a:br>
              <a:rPr lang="en-US" dirty="0" smtClean="0"/>
            </a:br>
            <a:r>
              <a:rPr lang="en-US" dirty="0" smtClean="0"/>
              <a:t>at first breakpoint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40089" y="3093549"/>
            <a:ext cx="189026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Execute one line</a:t>
            </a:r>
            <a:br>
              <a:rPr lang="en-US" dirty="0" smtClean="0"/>
            </a:br>
            <a:r>
              <a:rPr lang="en-US" dirty="0" smtClean="0"/>
              <a:t>of code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86010" y="3232048"/>
            <a:ext cx="65915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Stop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77169" y="3093549"/>
            <a:ext cx="176202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Execute until</a:t>
            </a:r>
            <a:br>
              <a:rPr lang="en-US" dirty="0" smtClean="0"/>
            </a:br>
            <a:r>
              <a:rPr lang="en-US" dirty="0" smtClean="0"/>
              <a:t>next breakpoint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8" idx="2"/>
          </p:cNvCxnSpPr>
          <p:nvPr/>
        </p:nvCxnSpPr>
        <p:spPr>
          <a:xfrm>
            <a:off x="2526311" y="3739880"/>
            <a:ext cx="1713180" cy="99298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2"/>
          </p:cNvCxnSpPr>
          <p:nvPr/>
        </p:nvCxnSpPr>
        <p:spPr>
          <a:xfrm>
            <a:off x="4685220" y="3739880"/>
            <a:ext cx="11471" cy="9283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2"/>
          </p:cNvCxnSpPr>
          <p:nvPr/>
        </p:nvCxnSpPr>
        <p:spPr>
          <a:xfrm flipH="1">
            <a:off x="5630350" y="3739880"/>
            <a:ext cx="1027830" cy="9283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2"/>
          </p:cNvCxnSpPr>
          <p:nvPr/>
        </p:nvCxnSpPr>
        <p:spPr>
          <a:xfrm flipH="1">
            <a:off x="6068291" y="3601380"/>
            <a:ext cx="1947297" cy="113148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05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(Anaconda)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074245"/>
            <a:ext cx="8009467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MSBA software</a:t>
            </a:r>
            <a:endParaRPr lang="en-US" b="1" dirty="0" smtClean="0"/>
          </a:p>
          <a:p>
            <a:pPr lvl="1">
              <a:spcBef>
                <a:spcPts val="0"/>
              </a:spcBef>
            </a:pPr>
            <a:r>
              <a:rPr lang="en-US" sz="2000" dirty="0" smtClean="0">
                <a:hlinkClick r:id="rId2" action="ppaction://hlinkfile"/>
              </a:rPr>
              <a:t>mason.wm.edu/current/mymsba/software_installation/index.php</a:t>
            </a:r>
            <a:r>
              <a:rPr lang="en-US" sz="2000" dirty="0" smtClean="0"/>
              <a:t> </a:t>
            </a:r>
          </a:p>
          <a:p>
            <a:pPr lvl="1">
              <a:spcBef>
                <a:spcPts val="0"/>
              </a:spcBef>
            </a:pPr>
            <a:r>
              <a:rPr lang="en-US" sz="2000" dirty="0" smtClean="0"/>
              <a:t>Click on the arrow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579507" y="2285445"/>
            <a:ext cx="4679249" cy="4300326"/>
            <a:chOff x="2579507" y="2285445"/>
            <a:chExt cx="4679249" cy="430032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9507" y="2285445"/>
              <a:ext cx="4679249" cy="4300326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4035105" y="5402510"/>
              <a:ext cx="159390" cy="1258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3014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40824"/>
            <a:ext cx="7772400" cy="4985340"/>
          </a:xfrm>
        </p:spPr>
        <p:txBody>
          <a:bodyPr/>
          <a:lstStyle/>
          <a:p>
            <a:r>
              <a:rPr lang="en-US" dirty="0" smtClean="0"/>
              <a:t>Breakpoints</a:t>
            </a:r>
          </a:p>
          <a:p>
            <a:pPr lvl="1"/>
            <a:r>
              <a:rPr lang="en-US" dirty="0" smtClean="0"/>
              <a:t>Double-click on gray area left of row numbers</a:t>
            </a:r>
          </a:p>
          <a:p>
            <a:pPr lvl="1"/>
            <a:r>
              <a:rPr lang="en-US" dirty="0" smtClean="0"/>
              <a:t>Program execution stops before these breakpoints are executed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120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565" y="3126875"/>
            <a:ext cx="4777822" cy="359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5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Breakpoints</a:t>
            </a:r>
          </a:p>
          <a:p>
            <a:pPr lvl="1"/>
            <a:r>
              <a:rPr lang="en-US" dirty="0" smtClean="0"/>
              <a:t>Values of variable can be assessed in the Console Window when execution is paused at a breakpoint</a:t>
            </a:r>
          </a:p>
          <a:p>
            <a:r>
              <a:rPr lang="en-US" dirty="0" smtClean="0"/>
              <a:t>Can also view variable values in Variable Explorer window</a:t>
            </a:r>
          </a:p>
          <a:p>
            <a:r>
              <a:rPr lang="en-US" dirty="0" smtClean="0"/>
              <a:t>Print statements are often used for debugging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29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9770"/>
            <a:ext cx="7772400" cy="5046393"/>
          </a:xfrm>
        </p:spPr>
        <p:txBody>
          <a:bodyPr/>
          <a:lstStyle/>
          <a:p>
            <a:r>
              <a:rPr lang="en-US" dirty="0" smtClean="0"/>
              <a:t>Can also view variable values in Variable Explorer window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122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094" y="2063441"/>
            <a:ext cx="5358014" cy="457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9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Jupyter and Spyder retain variable definitions from all code that is executed</a:t>
            </a:r>
          </a:p>
          <a:p>
            <a:r>
              <a:rPr lang="en-US" dirty="0" smtClean="0"/>
              <a:t>Those definitions will be used when other code files (Spyder) and cells (Jupyter) are executed</a:t>
            </a:r>
          </a:p>
          <a:p>
            <a:r>
              <a:rPr lang="en-US" dirty="0" smtClean="0"/>
              <a:t>Open these files in Spyder: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x.py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y.py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94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055429" cy="4678363"/>
          </a:xfrm>
        </p:spPr>
        <p:txBody>
          <a:bodyPr/>
          <a:lstStyle/>
          <a:p>
            <a:r>
              <a:rPr lang="en-US" dirty="0" smtClean="0"/>
              <a:t>Errors will happen</a:t>
            </a:r>
          </a:p>
          <a:p>
            <a:r>
              <a:rPr lang="en-US" dirty="0" smtClean="0"/>
              <a:t>You will get faster in recognizing your errors</a:t>
            </a:r>
          </a:p>
          <a:p>
            <a:pPr lvl="1"/>
            <a:r>
              <a:rPr lang="en-US" dirty="0" smtClean="0"/>
              <a:t>Debugging</a:t>
            </a:r>
          </a:p>
          <a:p>
            <a:r>
              <a:rPr lang="en-US" dirty="0" smtClean="0"/>
              <a:t>We’ll show you methods to find errors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ometimes errors do not result in error messages</a:t>
            </a:r>
          </a:p>
          <a:p>
            <a:r>
              <a:rPr lang="en-US" dirty="0" smtClean="0"/>
              <a:t>With experience you will make each mistake less often and recognize and fix errors faster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80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</a:t>
            </a:r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/>
              <a:t>When debugging, Google it</a:t>
            </a:r>
          </a:p>
          <a:p>
            <a:pPr lvl="1"/>
            <a:r>
              <a:rPr lang="en-US" dirty="0" smtClean="0"/>
              <a:t>But it takes experience to search effectively</a:t>
            </a:r>
          </a:p>
          <a:p>
            <a:pPr lvl="2"/>
            <a:r>
              <a:rPr lang="en-US" dirty="0" smtClean="0"/>
              <a:t>Better search terms will give you the better results</a:t>
            </a:r>
          </a:p>
          <a:p>
            <a:pPr lvl="3"/>
            <a:r>
              <a:rPr lang="en-US" dirty="0" smtClean="0"/>
              <a:t>Takes time to learn best search terms</a:t>
            </a:r>
          </a:p>
          <a:p>
            <a:pPr lvl="2"/>
            <a:r>
              <a:rPr lang="en-US" dirty="0" smtClean="0"/>
              <a:t>Need instinct for knowing which advice is best</a:t>
            </a:r>
          </a:p>
          <a:p>
            <a:pPr lvl="3"/>
            <a:r>
              <a:rPr lang="en-US" dirty="0" smtClean="0"/>
              <a:t>When you’ve found something likely to work</a:t>
            </a:r>
          </a:p>
          <a:p>
            <a:pPr lvl="3"/>
            <a:r>
              <a:rPr lang="en-US" dirty="0" smtClean="0"/>
              <a:t>Which sites to trust</a:t>
            </a:r>
          </a:p>
          <a:p>
            <a:pPr lvl="1"/>
            <a:r>
              <a:rPr lang="en-US" dirty="0" smtClean="0"/>
              <a:t>For example, what I’ve learned…</a:t>
            </a:r>
          </a:p>
          <a:p>
            <a:pPr lvl="2"/>
            <a:r>
              <a:rPr lang="en-US" dirty="0" smtClean="0"/>
              <a:t>Give preference to </a:t>
            </a:r>
            <a:r>
              <a:rPr lang="en-US" dirty="0" smtClean="0">
                <a:latin typeface="Courier"/>
              </a:rPr>
              <a:t>stackoverflow.com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If you’ve Googled unsuccessfully for 15 minutes:</a:t>
            </a:r>
          </a:p>
          <a:p>
            <a:pPr lvl="3"/>
            <a:r>
              <a:rPr lang="en-US" dirty="0" smtClean="0"/>
              <a:t>You’re not using the best search terms</a:t>
            </a:r>
          </a:p>
          <a:p>
            <a:pPr lvl="3"/>
            <a:r>
              <a:rPr lang="en-US" dirty="0" smtClean="0"/>
              <a:t>Your problem is so rare that you need to reboot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11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140149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Syntax Errors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print('Hello World!)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Print('Hello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!')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Hello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World"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dirty="0" smtClean="0"/>
              <a:t>Logic Errors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or y </a:t>
            </a:r>
            <a:r>
              <a:rPr lang="en-US" dirty="0" smtClean="0">
                <a:cs typeface="Courier New" panose="02070309020205020404" pitchFamily="49" charset="0"/>
              </a:rPr>
              <a:t>(but you really meant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dirty="0" smtClean="0">
                <a:cs typeface="Courier New" panose="02070309020205020404" pitchFamily="49" charset="0"/>
              </a:rPr>
              <a:t>)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Semantic Errors (e.g., computing an average): 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x1 = 7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x2 = 11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avg = x1 +x2/2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8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Origins of 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80057"/>
            <a:ext cx="7772400" cy="4678363"/>
          </a:xfrm>
        </p:spPr>
        <p:txBody>
          <a:bodyPr/>
          <a:lstStyle/>
          <a:p>
            <a:r>
              <a:rPr lang="en-US" dirty="0" smtClean="0"/>
              <a:t>Grace Hopper and a Moth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127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08081" y="11011321"/>
            <a:ext cx="6635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n-lt"/>
              </a:rPr>
              <a:t>* https</a:t>
            </a:r>
            <a:r>
              <a:rPr lang="en-US" sz="1400" dirty="0">
                <a:latin typeface="+mn-lt"/>
              </a:rPr>
              <a:t>://www.wired.com/2013/12/googles-doodle-honors-grace-hopper-and-entomology/</a:t>
            </a:r>
          </a:p>
        </p:txBody>
      </p:sp>
      <p:pic>
        <p:nvPicPr>
          <p:cNvPr id="1026" name="Picture 2" descr="THE MO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442" y="1635960"/>
            <a:ext cx="5435769" cy="451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36320" y="6230602"/>
            <a:ext cx="6501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n-lt"/>
                <a:hlinkClick r:id="rId3"/>
              </a:rPr>
              <a:t>https://www.wired.com/2013/12/googles-doodle-honors-grace-hopper-and-entomology/</a:t>
            </a:r>
            <a:endParaRPr lang="en-US" sz="1400" dirty="0" smtClean="0">
              <a:latin typeface="+mn-lt"/>
            </a:endParaRPr>
          </a:p>
          <a:p>
            <a:r>
              <a:rPr lang="en-US" sz="1400" dirty="0">
                <a:latin typeface="+mn-lt"/>
                <a:hlinkClick r:id="rId4"/>
              </a:rPr>
              <a:t>https://</a:t>
            </a:r>
            <a:r>
              <a:rPr lang="en-US" sz="1400" dirty="0" smtClean="0">
                <a:latin typeface="+mn-lt"/>
                <a:hlinkClick r:id="rId4"/>
              </a:rPr>
              <a:t>en.wikipedia.org/wiki/Grace_Hopper</a:t>
            </a:r>
            <a:r>
              <a:rPr lang="en-US" sz="1400" dirty="0" smtClean="0">
                <a:latin typeface="+mn-lt"/>
              </a:rPr>
              <a:t> </a:t>
            </a:r>
            <a:endParaRPr lang="en-US" sz="1400" dirty="0">
              <a:latin typeface="+mn-lt"/>
            </a:endParaRPr>
          </a:p>
        </p:txBody>
      </p:sp>
      <p:pic>
        <p:nvPicPr>
          <p:cNvPr id="1028" name="Picture 4" descr="Image result for grace  hopper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585" y="1874574"/>
            <a:ext cx="292608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66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Spyder versus Jupyter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has its strengths</a:t>
            </a:r>
          </a:p>
          <a:p>
            <a:r>
              <a:rPr lang="en-US" dirty="0" smtClean="0"/>
              <a:t>I will use Jupyter for introducing material</a:t>
            </a:r>
          </a:p>
          <a:p>
            <a:pPr lvl="1"/>
            <a:r>
              <a:rPr lang="en-US" dirty="0" smtClean="0"/>
              <a:t>Markdown permits documentation</a:t>
            </a:r>
          </a:p>
          <a:p>
            <a:r>
              <a:rPr lang="en-US" dirty="0" smtClean="0"/>
              <a:t>We will use Spyder for exercises</a:t>
            </a:r>
          </a:p>
          <a:p>
            <a:pPr lvl="1"/>
            <a:r>
              <a:rPr lang="en-US" dirty="0" smtClean="0"/>
              <a:t>Better debugging than Jupyter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58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Lists Data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84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(Anaconda)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075259"/>
            <a:ext cx="8009467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400" dirty="0" smtClean="0"/>
              <a:t>Follow installation instructions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407" y="1601268"/>
            <a:ext cx="7757682" cy="436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6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4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"/>
              </a:rPr>
              <a:t> int</a:t>
            </a:r>
          </a:p>
          <a:p>
            <a:r>
              <a:rPr lang="en-US" dirty="0">
                <a:latin typeface="Courier"/>
              </a:rPr>
              <a:t> float</a:t>
            </a:r>
          </a:p>
          <a:p>
            <a:r>
              <a:rPr lang="en-US" dirty="0">
                <a:latin typeface="Courier"/>
              </a:rPr>
              <a:t> str</a:t>
            </a:r>
          </a:p>
          <a:p>
            <a:r>
              <a:rPr lang="en-US" dirty="0">
                <a:latin typeface="Courier"/>
              </a:rPr>
              <a:t> bool</a:t>
            </a:r>
          </a:p>
          <a:p>
            <a:r>
              <a:rPr lang="en-US" dirty="0">
                <a:latin typeface="Courier"/>
              </a:rPr>
              <a:t> list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"/>
              </a:rPr>
              <a:t> tuple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"/>
              </a:rPr>
              <a:t> dict (dictionary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Courier"/>
              </a:rPr>
              <a:t>)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59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4534"/>
            <a:ext cx="8107680" cy="4991630"/>
          </a:xfrm>
        </p:spPr>
        <p:txBody>
          <a:bodyPr/>
          <a:lstStyle/>
          <a:p>
            <a:r>
              <a:rPr lang="en-US" dirty="0" smtClean="0"/>
              <a:t>[7, 2, 5, 3, 1, 9, 8]</a:t>
            </a:r>
          </a:p>
          <a:p>
            <a:r>
              <a:rPr lang="en-US" dirty="0" smtClean="0"/>
              <a:t>A list is simply a list of data objects</a:t>
            </a:r>
          </a:p>
          <a:p>
            <a:pPr lvl="1"/>
            <a:r>
              <a:rPr lang="en-US" dirty="0" smtClean="0"/>
              <a:t>Values in a list need not all be of the same type</a:t>
            </a:r>
          </a:p>
          <a:p>
            <a:pPr lvl="2"/>
            <a:r>
              <a:rPr lang="en-US" dirty="0" smtClean="0"/>
              <a:t>… but usually they are</a:t>
            </a:r>
          </a:p>
          <a:p>
            <a:pPr lvl="1"/>
            <a:r>
              <a:rPr lang="en-US" dirty="0" smtClean="0"/>
              <a:t>Lists are specified with brackets</a:t>
            </a:r>
          </a:p>
          <a:p>
            <a:pPr lvl="2"/>
            <a:r>
              <a:rPr lang="en-US" dirty="0" smtClean="0"/>
              <a:t>[</a:t>
            </a:r>
            <a:r>
              <a:rPr lang="en-US" i="1" dirty="0" smtClean="0"/>
              <a:t>the list elements are in here separated by commas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The </a:t>
            </a:r>
            <a:r>
              <a:rPr lang="en-US" i="1" dirty="0" smtClean="0"/>
              <a:t>elements</a:t>
            </a:r>
            <a:r>
              <a:rPr lang="en-US" dirty="0" smtClean="0"/>
              <a:t> in a list are separated by commas</a:t>
            </a:r>
          </a:p>
          <a:p>
            <a:pPr lvl="1"/>
            <a:r>
              <a:rPr lang="en-US" dirty="0" smtClean="0"/>
              <a:t>List elements can be lists, tuples, &amp; dictionaries…</a:t>
            </a:r>
          </a:p>
          <a:p>
            <a:pPr lvl="2"/>
            <a:r>
              <a:rPr lang="en-US" dirty="0" smtClean="0"/>
              <a:t>We’ll talk about this later</a:t>
            </a:r>
          </a:p>
          <a:p>
            <a:pPr lvl="1"/>
            <a:r>
              <a:rPr lang="en-US" dirty="0" smtClean="0"/>
              <a:t>Mutable</a:t>
            </a:r>
          </a:p>
          <a:p>
            <a:pPr lvl="2"/>
            <a:r>
              <a:rPr lang="en-US" dirty="0" smtClean="0"/>
              <a:t>Elements can be changed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30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4126"/>
            <a:ext cx="7772400" cy="5002038"/>
          </a:xfrm>
        </p:spPr>
        <p:txBody>
          <a:bodyPr/>
          <a:lstStyle/>
          <a:p>
            <a:r>
              <a:rPr lang="en-US" dirty="0" smtClean="0"/>
              <a:t>Execute these statements in the Spyder Console or a Jupyter cell:</a:t>
            </a:r>
          </a:p>
          <a:p>
            <a:pPr>
              <a:spcBef>
                <a:spcPts val="8000"/>
              </a:spcBef>
            </a:pPr>
            <a:r>
              <a:rPr lang="en-US" dirty="0" smtClean="0"/>
              <a:t>List elements are read and written using their </a:t>
            </a:r>
            <a:r>
              <a:rPr lang="en-US" i="1" u="sng" dirty="0" smtClean="0"/>
              <a:t>indices</a:t>
            </a:r>
            <a:r>
              <a:rPr lang="en-US" dirty="0" smtClean="0"/>
              <a:t>: each </a:t>
            </a:r>
            <a:r>
              <a:rPr lang="en-US" i="1" u="sng" dirty="0" smtClean="0"/>
              <a:t>index</a:t>
            </a:r>
            <a:r>
              <a:rPr lang="en-US" dirty="0" smtClean="0"/>
              <a:t> is the “address” of its corresponding element</a:t>
            </a:r>
          </a:p>
          <a:p>
            <a:pPr lvl="1"/>
            <a:r>
              <a:rPr lang="en-US" dirty="0" smtClean="0"/>
              <a:t>Indices start at 0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For example, </a:t>
            </a:r>
            <a:r>
              <a:rPr lang="en-US" dirty="0" smtClean="0">
                <a:latin typeface="Courier"/>
              </a:rPr>
              <a:t>myList[0] = 7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85763" y="5461946"/>
            <a:ext cx="6628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Elements:[7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, 2, 5, 3, 1, 9, 8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19381" y="2260834"/>
            <a:ext cx="66287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[7, 2, 5, 3, 1, 9, 8]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rint(type(myList))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85763" y="5140806"/>
            <a:ext cx="6843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Indices:  0  1  2  3  4  5  6  </a:t>
            </a:r>
            <a:endParaRPr lang="en-US" sz="28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11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4126"/>
            <a:ext cx="7772400" cy="5002038"/>
          </a:xfrm>
        </p:spPr>
        <p:txBody>
          <a:bodyPr/>
          <a:lstStyle/>
          <a:p>
            <a:r>
              <a:rPr lang="en-US" dirty="0" smtClean="0"/>
              <a:t>You can also access the elements counting from the end of the list by using a minus sign with the index: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urier"/>
              </a:rPr>
              <a:t>myList[-2] = 9</a:t>
            </a:r>
          </a:p>
          <a:p>
            <a:r>
              <a:rPr lang="en-US" dirty="0"/>
              <a:t>Negative sign means relative position from the end of a list</a:t>
            </a:r>
          </a:p>
          <a:p>
            <a:endParaRPr lang="en-US" dirty="0" smtClean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48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elements are in a list?</a:t>
            </a:r>
          </a:p>
          <a:p>
            <a:endParaRPr lang="en-US" dirty="0"/>
          </a:p>
          <a:p>
            <a:r>
              <a:rPr lang="en-US" dirty="0">
                <a:latin typeface="Courier" pitchFamily="49" charset="0"/>
              </a:rPr>
              <a:t>list.append() </a:t>
            </a:r>
            <a:r>
              <a:rPr lang="en-US" dirty="0"/>
              <a:t>inserts an element onto the end of a list</a:t>
            </a:r>
          </a:p>
          <a:p>
            <a:pPr lvl="1"/>
            <a:r>
              <a:rPr lang="en-US" dirty="0"/>
              <a:t>The method accepts one argument</a:t>
            </a:r>
          </a:p>
          <a:p>
            <a:r>
              <a:rPr lang="en-US" dirty="0"/>
              <a:t>Example</a:t>
            </a:r>
          </a:p>
          <a:p>
            <a:pPr lvl="1"/>
            <a:r>
              <a:rPr lang="en-US" dirty="0">
                <a:latin typeface="Courier" pitchFamily="49" charset="0"/>
              </a:rPr>
              <a:t>myList.append(6</a:t>
            </a:r>
            <a:r>
              <a:rPr lang="en-US" dirty="0" smtClean="0">
                <a:latin typeface="Courier" pitchFamily="49" charset="0"/>
              </a:rPr>
              <a:t>)</a:t>
            </a:r>
          </a:p>
          <a:p>
            <a:pPr lvl="1"/>
            <a:r>
              <a:rPr lang="en-US" dirty="0" smtClean="0"/>
              <a:t>Note that the six is not a list, just a number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57924" y="2107902"/>
            <a:ext cx="2547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en(myList)</a:t>
            </a:r>
          </a:p>
        </p:txBody>
      </p:sp>
    </p:spTree>
    <p:extLst>
      <p:ext uri="{BB962C8B-B14F-4D97-AF65-F5344CB8AC3E}">
        <p14:creationId xmlns:p14="http://schemas.microsoft.com/office/powerpoint/2010/main" val="377991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smtClean="0">
                <a:latin typeface="Courier"/>
              </a:rPr>
              <a:t>list.append()</a:t>
            </a:r>
            <a:r>
              <a:rPr lang="en-US" dirty="0" smtClean="0"/>
              <a:t> method to append 4 to </a:t>
            </a:r>
            <a:r>
              <a:rPr lang="en-US" dirty="0" smtClean="0">
                <a:latin typeface="Courier"/>
              </a:rPr>
              <a:t>myList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6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15736"/>
            <a:ext cx="8229600" cy="5010427"/>
          </a:xfrm>
        </p:spPr>
        <p:txBody>
          <a:bodyPr/>
          <a:lstStyle/>
          <a:p>
            <a:r>
              <a:rPr lang="en-US" dirty="0" smtClean="0"/>
              <a:t>You can also append using the + sign</a:t>
            </a:r>
          </a:p>
          <a:p>
            <a:r>
              <a:rPr lang="en-US" dirty="0" smtClean="0"/>
              <a:t>Appending to lists: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test_list.append(13)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test_list = test_list +[13]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test_list.append([13])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test_list = test_list.append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([13])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test_list = test_list + 13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test_list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means incorrect or probably not what you want to do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75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Here’s the difference: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.append() </a:t>
            </a:r>
            <a:r>
              <a:rPr lang="en-US" dirty="0" smtClean="0"/>
              <a:t>directly changes the list and returns nothing</a:t>
            </a:r>
          </a:p>
          <a:p>
            <a:pPr lvl="2"/>
            <a:r>
              <a:rPr lang="en-US" dirty="0"/>
              <a:t>D</a:t>
            </a:r>
            <a:r>
              <a:rPr lang="en-US" dirty="0" smtClean="0"/>
              <a:t>o not set it equal to some variable</a:t>
            </a:r>
          </a:p>
          <a:p>
            <a:pPr lvl="1"/>
            <a:r>
              <a:rPr lang="en-US" dirty="0" smtClean="0"/>
              <a:t>+ creates a new list, doesn’t change old list</a:t>
            </a:r>
          </a:p>
          <a:p>
            <a:pPr lvl="2"/>
            <a:r>
              <a:rPr lang="en-US" dirty="0"/>
              <a:t>Y</a:t>
            </a:r>
            <a:r>
              <a:rPr lang="en-US" dirty="0" smtClean="0"/>
              <a:t>ou need to set it equal to a variable to catch results</a:t>
            </a:r>
          </a:p>
          <a:p>
            <a:r>
              <a:rPr lang="en-US" dirty="0"/>
              <a:t>C</a:t>
            </a:r>
            <a:r>
              <a:rPr lang="en-US" dirty="0" smtClean="0"/>
              <a:t>onfusing to have two append methods?</a:t>
            </a:r>
          </a:p>
          <a:p>
            <a:r>
              <a:rPr lang="en-US" dirty="0" smtClean="0"/>
              <a:t>Advice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ick one method and use it consistently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55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" pitchFamily="49" charset="0"/>
              </a:rPr>
              <a:t>myList.extend</a:t>
            </a:r>
            <a:r>
              <a:rPr lang="en-US" dirty="0">
                <a:latin typeface="Courier" pitchFamily="49" charset="0"/>
              </a:rPr>
              <a:t>() </a:t>
            </a:r>
            <a:r>
              <a:rPr lang="en-US" dirty="0" smtClean="0"/>
              <a:t>is similar to append, except that its argument is a list</a:t>
            </a:r>
            <a:endParaRPr lang="en-US" dirty="0"/>
          </a:p>
          <a:p>
            <a:pPr lvl="1"/>
            <a:r>
              <a:rPr lang="en-US" dirty="0" smtClean="0"/>
              <a:t>The list in the parentheses is concatenated onto  </a:t>
            </a:r>
            <a:r>
              <a:rPr lang="en-US" dirty="0">
                <a:latin typeface="Courier" pitchFamily="49" charset="0"/>
              </a:rPr>
              <a:t>myList</a:t>
            </a:r>
            <a:endParaRPr lang="en-US" dirty="0"/>
          </a:p>
          <a:p>
            <a:r>
              <a:rPr lang="en-US" dirty="0"/>
              <a:t>Example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myList.extend([11,12,14])</a:t>
            </a:r>
          </a:p>
          <a:p>
            <a:pPr lvl="1"/>
            <a:r>
              <a:rPr lang="en-US" dirty="0" smtClean="0"/>
              <a:t>Note that the argument is a list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92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Anaconda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06680"/>
            <a:ext cx="7772400" cy="5119484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 smtClean="0"/>
              <a:t>Why </a:t>
            </a:r>
            <a:r>
              <a:rPr lang="en-US" dirty="0"/>
              <a:t>A</a:t>
            </a:r>
            <a:r>
              <a:rPr lang="en-US" dirty="0" smtClean="0"/>
              <a:t>naconda Python?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Two Python coding environments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Spyder</a:t>
            </a:r>
          </a:p>
          <a:p>
            <a:pPr lvl="3">
              <a:spcBef>
                <a:spcPts val="200"/>
              </a:spcBef>
            </a:pPr>
            <a:r>
              <a:rPr lang="en-US" dirty="0" smtClean="0"/>
              <a:t>Script Editor and Console Window for immediate results</a:t>
            </a:r>
          </a:p>
          <a:p>
            <a:pPr lvl="3">
              <a:spcBef>
                <a:spcPts val="200"/>
              </a:spcBef>
            </a:pPr>
            <a:r>
              <a:rPr lang="en-US" dirty="0" smtClean="0"/>
              <a:t>Efficient debugging</a:t>
            </a:r>
          </a:p>
          <a:p>
            <a:pPr lvl="4">
              <a:spcBef>
                <a:spcPts val="200"/>
              </a:spcBef>
            </a:pPr>
            <a:r>
              <a:rPr lang="en-US" dirty="0" smtClean="0"/>
              <a:t>Breakpoints</a:t>
            </a:r>
          </a:p>
          <a:p>
            <a:pPr lvl="3">
              <a:spcBef>
                <a:spcPts val="200"/>
              </a:spcBef>
            </a:pPr>
            <a:r>
              <a:rPr lang="en-US" dirty="0" smtClean="0"/>
              <a:t>Ideal for execution of “final” algorithms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Jupyter Notebook</a:t>
            </a:r>
          </a:p>
          <a:p>
            <a:pPr lvl="3">
              <a:spcBef>
                <a:spcPts val="200"/>
              </a:spcBef>
            </a:pPr>
            <a:r>
              <a:rPr lang="en-US" dirty="0" smtClean="0"/>
              <a:t>More on next slide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Many packages already included in Anaconda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A </a:t>
            </a:r>
            <a:r>
              <a:rPr lang="en-US" i="1" dirty="0" smtClean="0"/>
              <a:t>package</a:t>
            </a:r>
            <a:r>
              <a:rPr lang="en-US" dirty="0" smtClean="0"/>
              <a:t> is code giving Python more functionality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Augmenting base Python code with others’ contributions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68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4534"/>
            <a:ext cx="7772400" cy="4991630"/>
          </a:xfrm>
        </p:spPr>
        <p:txBody>
          <a:bodyPr/>
          <a:lstStyle/>
          <a:p>
            <a:r>
              <a:rPr lang="en-US" dirty="0" smtClean="0"/>
              <a:t>Appending a list into a list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7708" y="1795805"/>
            <a:ext cx="61125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myListInt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[[0,1,2,3],[3,0,1,2],[2,3,0,1]]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myListInt.append([1,2,3,0])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print(myListInt)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7707" y="2946495"/>
            <a:ext cx="61125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Courier New" panose="02070309020205020404" pitchFamily="49" charset="0"/>
                <a:cs typeface="Courier New" panose="02070309020205020404" pitchFamily="49" charset="0"/>
              </a:rPr>
              <a:t>myListInt = [[0,1,2,3],[3,0,1,2],[2,3,0,1]]</a:t>
            </a:r>
          </a:p>
          <a:p>
            <a:r>
              <a:rPr lang="sv-SE" dirty="0">
                <a:latin typeface="Courier New" panose="02070309020205020404" pitchFamily="49" charset="0"/>
                <a:cs typeface="Courier New" panose="02070309020205020404" pitchFamily="49" charset="0"/>
              </a:rPr>
              <a:t>myListInt.extend([[1,2,3,0]])</a:t>
            </a:r>
          </a:p>
          <a:p>
            <a:r>
              <a:rPr lang="sv-SE" dirty="0">
                <a:latin typeface="Courier New" panose="02070309020205020404" pitchFamily="49" charset="0"/>
                <a:cs typeface="Courier New" panose="02070309020205020404" pitchFamily="49" charset="0"/>
              </a:rPr>
              <a:t>print(myListInt)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33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11608"/>
            <a:ext cx="7772400" cy="4678363"/>
          </a:xfrm>
        </p:spPr>
        <p:txBody>
          <a:bodyPr/>
          <a:lstStyle/>
          <a:p>
            <a:r>
              <a:rPr lang="en-US" dirty="0" smtClean="0"/>
              <a:t>Complete the exercises in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Lists.ipynb</a:t>
            </a:r>
            <a:r>
              <a:rPr lang="en-US" dirty="0" smtClean="0"/>
              <a:t> under the List Exercises heading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315" y="2378879"/>
            <a:ext cx="7853767" cy="386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7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89185"/>
            <a:ext cx="7772400" cy="46783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/>
              <a:t>a range encompassing the indices of </a:t>
            </a:r>
            <a:r>
              <a:rPr lang="en-US" dirty="0">
                <a:latin typeface="Courier"/>
              </a:rPr>
              <a:t>myList</a:t>
            </a:r>
            <a:r>
              <a:rPr lang="en-US" dirty="0"/>
              <a:t> </a:t>
            </a:r>
            <a:r>
              <a:rPr lang="en-US" dirty="0" smtClean="0"/>
              <a:t>using the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range()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/>
              <a:t>function:</a:t>
            </a:r>
          </a:p>
          <a:p>
            <a:endParaRPr lang="en-US" dirty="0"/>
          </a:p>
          <a:p>
            <a:r>
              <a:rPr lang="en-US" dirty="0" smtClean="0"/>
              <a:t>This will be convenient for loops:</a:t>
            </a:r>
          </a:p>
          <a:p>
            <a:endParaRPr lang="en-US" dirty="0"/>
          </a:p>
          <a:p>
            <a:r>
              <a:rPr lang="en-US" dirty="0" smtClean="0"/>
              <a:t>This is an often-used code pattern:</a:t>
            </a:r>
          </a:p>
          <a:p>
            <a:pPr lvl="1"/>
            <a:r>
              <a:rPr lang="en-US" dirty="0" smtClean="0"/>
              <a:t>Cycles through all list elements without knowing beforehand how many there 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7708" y="3395260"/>
            <a:ext cx="4044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 i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range(len(myList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)):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print(i, myList[i])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97708" y="2366927"/>
            <a:ext cx="3493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range(len(myList))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list(range(len(myList)))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80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Another version of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range() </a:t>
            </a:r>
            <a:r>
              <a:rPr lang="en-US" dirty="0" smtClean="0"/>
              <a:t>function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range(i,j)</a:t>
            </a:r>
            <a:r>
              <a:rPr lang="en-US" dirty="0" smtClean="0"/>
              <a:t> creates a list with integer elements starting at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/>
              <a:t> and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52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44608"/>
            <a:ext cx="7772400" cy="4678363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 smtClean="0"/>
              <a:t>Still another version of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range()</a:t>
            </a:r>
          </a:p>
          <a:p>
            <a:pPr lvl="1">
              <a:spcBef>
                <a:spcPts val="20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range(start,stop[,step])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Creates a ‘list’ of numbers which: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Starts at the value start</a:t>
            </a:r>
          </a:p>
          <a:p>
            <a:pPr lvl="3">
              <a:spcBef>
                <a:spcPts val="200"/>
              </a:spcBef>
            </a:pPr>
            <a:r>
              <a:rPr lang="en-US" dirty="0" smtClean="0"/>
              <a:t>Default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dirty="0" smtClean="0"/>
              <a:t> = 0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[] means step is optional argument</a:t>
            </a:r>
          </a:p>
          <a:p>
            <a:pPr lvl="3">
              <a:spcBef>
                <a:spcPts val="200"/>
              </a:spcBef>
            </a:pPr>
            <a:r>
              <a:rPr lang="en-US" dirty="0" smtClean="0"/>
              <a:t>Default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en-US" dirty="0" smtClean="0"/>
              <a:t> is 1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Ends at the greatest possible value such that 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start </a:t>
            </a:r>
            <a:r>
              <a:rPr lang="en-US" dirty="0" smtClean="0"/>
              <a:t>+ n×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en-US" dirty="0" smtClean="0"/>
              <a:t> that is less than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stop</a:t>
            </a:r>
          </a:p>
          <a:p>
            <a:pPr lvl="1">
              <a:spcBef>
                <a:spcPts val="200"/>
              </a:spcBef>
            </a:pPr>
            <a:r>
              <a:rPr lang="en-US" dirty="0" smtClean="0">
                <a:hlinkClick r:id="rId2"/>
              </a:rPr>
              <a:t>https://docs.python.org/2/library/functions.html#range</a:t>
            </a:r>
            <a:endParaRPr lang="en-US" dirty="0" smtClean="0"/>
          </a:p>
          <a:p>
            <a:pPr lvl="1">
              <a:spcBef>
                <a:spcPts val="20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start/stop/step</a:t>
            </a:r>
            <a:r>
              <a:rPr lang="en-US" dirty="0" smtClean="0"/>
              <a:t> must be integers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21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045042" cy="4678363"/>
          </a:xfrm>
        </p:spPr>
        <p:txBody>
          <a:bodyPr/>
          <a:lstStyle/>
          <a:p>
            <a:r>
              <a:rPr lang="en-US" dirty="0" smtClean="0"/>
              <a:t>Use only the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range(start,stop[,step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r>
              <a:rPr lang="en-US" sz="2800" dirty="0" smtClean="0"/>
              <a:t> </a:t>
            </a:r>
            <a:r>
              <a:rPr lang="en-US" dirty="0" smtClean="0"/>
              <a:t>function to create a list of even numbers starting at 2 and ending with 20.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15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Lists of strings</a:t>
            </a:r>
          </a:p>
          <a:p>
            <a:endParaRPr lang="en-US" dirty="0"/>
          </a:p>
          <a:p>
            <a:r>
              <a:rPr lang="en-US" dirty="0"/>
              <a:t>Lists of lists</a:t>
            </a:r>
          </a:p>
          <a:p>
            <a:endParaRPr lang="en-US" dirty="0" smtClean="0"/>
          </a:p>
          <a:p>
            <a:r>
              <a:rPr lang="en-US" dirty="0"/>
              <a:t>How do we </a:t>
            </a:r>
            <a:r>
              <a:rPr lang="en-US" dirty="0" smtClean="0"/>
              <a:t>access the numerical elements?</a:t>
            </a:r>
          </a:p>
          <a:p>
            <a:pPr lvl="1"/>
            <a:r>
              <a:rPr lang="en-US" dirty="0" smtClean="0"/>
              <a:t>Specifically, how would you access 6?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7708" y="2117548"/>
            <a:ext cx="473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myListStr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['zero','one','two']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97708" y="3238711"/>
            <a:ext cx="6388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myListInt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[[0,1,2,3],[4,5,6,7],[8,9,10,11]]</a:t>
            </a:r>
          </a:p>
        </p:txBody>
      </p:sp>
    </p:spTree>
    <p:extLst>
      <p:ext uri="{BB962C8B-B14F-4D97-AF65-F5344CB8AC3E}">
        <p14:creationId xmlns:p14="http://schemas.microsoft.com/office/powerpoint/2010/main" val="226426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your guess about what this will do?</a:t>
            </a:r>
          </a:p>
          <a:p>
            <a:endParaRPr lang="en-US" dirty="0"/>
          </a:p>
          <a:p>
            <a:r>
              <a:rPr lang="en-US" dirty="0" smtClean="0"/>
              <a:t>Hierarchical</a:t>
            </a:r>
          </a:p>
          <a:p>
            <a:pPr lvl="1"/>
            <a:r>
              <a:rPr lang="en-US" dirty="0" smtClean="0"/>
              <a:t>First index accesses elements in outer list</a:t>
            </a:r>
          </a:p>
          <a:p>
            <a:pPr lvl="1"/>
            <a:r>
              <a:rPr lang="en-US" dirty="0" smtClean="0"/>
              <a:t>Each successive index dives one level “deeper” into a list of lists</a:t>
            </a:r>
          </a:p>
          <a:p>
            <a:r>
              <a:rPr lang="en-US" dirty="0" smtClean="0"/>
              <a:t>How many elements are in the 2</a:t>
            </a:r>
            <a:r>
              <a:rPr lang="en-US" baseline="30000" dirty="0" smtClean="0"/>
              <a:t>nd</a:t>
            </a:r>
            <a:r>
              <a:rPr lang="en-US" dirty="0" smtClean="0"/>
              <a:t>  sub-list?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print(len(myListInt[1]))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7708" y="1990543"/>
            <a:ext cx="6388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myListInt 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[[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0,1,2,3],[4,5,6,7],[8,9,10,11]]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print(myListInt[1][1])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5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would you access the value 5?</a:t>
            </a:r>
          </a:p>
          <a:p>
            <a:endParaRPr lang="en-US" dirty="0"/>
          </a:p>
          <a:p>
            <a:r>
              <a:rPr lang="en-US" dirty="0"/>
              <a:t>How would you access </a:t>
            </a:r>
            <a:r>
              <a:rPr lang="en-US" dirty="0" smtClean="0"/>
              <a:t>10 in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myList2</a:t>
            </a:r>
            <a:r>
              <a:rPr lang="en-US" dirty="0" smtClean="0"/>
              <a:t>?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148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14400" y="2214166"/>
            <a:ext cx="7491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myList2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[[[0,1],[2,3],[4,5]],[[6,7],[8,9],[10,11]]]</a:t>
            </a:r>
          </a:p>
        </p:txBody>
      </p:sp>
    </p:spTree>
    <p:extLst>
      <p:ext uri="{BB962C8B-B14F-4D97-AF65-F5344CB8AC3E}">
        <p14:creationId xmlns:p14="http://schemas.microsoft.com/office/powerpoint/2010/main" val="367115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would you access the value 10?</a:t>
            </a:r>
          </a:p>
          <a:p>
            <a:endParaRPr lang="en-US" dirty="0"/>
          </a:p>
          <a:p>
            <a:r>
              <a:rPr lang="en-US" dirty="0"/>
              <a:t>How would you access </a:t>
            </a:r>
            <a:r>
              <a:rPr lang="en-US" dirty="0" smtClean="0"/>
              <a:t>23 in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myList3</a:t>
            </a:r>
            <a:r>
              <a:rPr lang="en-US" dirty="0" smtClean="0"/>
              <a:t>?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149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14400" y="2119357"/>
            <a:ext cx="14365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myList2 </a:t>
            </a:r>
            <a:r>
              <a:rPr lang="fi-FI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 [[[0,1,2],[3,4,5],[6,7,8]],[[9,10,11],[12,13,14],[15,16,17]],[[18,19,20],[21,22,23],[24,25,26]]]</a:t>
            </a:r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7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2.7 versus Python 3.X</a:t>
            </a:r>
          </a:p>
          <a:p>
            <a:pPr lvl="1"/>
            <a:r>
              <a:rPr lang="en-US" dirty="0" smtClean="0"/>
              <a:t>Different syntax</a:t>
            </a:r>
          </a:p>
          <a:p>
            <a:pPr lvl="1"/>
            <a:r>
              <a:rPr lang="en-US" dirty="0" smtClean="0"/>
              <a:t>Most people still use 2.7 although 3.X is becoming the standard and is actively being improved</a:t>
            </a:r>
          </a:p>
          <a:p>
            <a:pPr lvl="1"/>
            <a:r>
              <a:rPr lang="en-US" dirty="0" smtClean="0"/>
              <a:t>2.7 will be used by fewer and fewer people</a:t>
            </a:r>
          </a:p>
          <a:p>
            <a:r>
              <a:rPr lang="en-US" dirty="0" smtClean="0"/>
              <a:t>We’ll use Python 3.X since it is the best version and becoming more frequently used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8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/>
              <a:t>Lists are </a:t>
            </a:r>
            <a:r>
              <a:rPr lang="en-US" i="1" dirty="0" smtClean="0"/>
              <a:t>mutable</a:t>
            </a:r>
            <a:endParaRPr lang="en-US" dirty="0" smtClean="0"/>
          </a:p>
          <a:p>
            <a:pPr lvl="1"/>
            <a:r>
              <a:rPr lang="en-US" dirty="0" smtClean="0"/>
              <a:t>List values can be changed</a:t>
            </a:r>
          </a:p>
          <a:p>
            <a:r>
              <a:rPr lang="en-US" dirty="0" smtClean="0"/>
              <a:t>Change a value in </a:t>
            </a:r>
            <a:r>
              <a:rPr lang="en-US" dirty="0" smtClean="0">
                <a:latin typeface="Courier"/>
              </a:rPr>
              <a:t>myList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latin typeface="Courier"/>
              </a:rPr>
              <a:t>myList[0] = 99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14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49292"/>
            <a:ext cx="8095376" cy="4976871"/>
          </a:xfrm>
        </p:spPr>
        <p:txBody>
          <a:bodyPr/>
          <a:lstStyle/>
          <a:p>
            <a:r>
              <a:rPr lang="en-US" dirty="0" smtClean="0"/>
              <a:t>Initializing an empty list:</a:t>
            </a:r>
          </a:p>
          <a:p>
            <a:pPr lvl="1"/>
            <a:r>
              <a:rPr lang="en-US" dirty="0" smtClean="0">
                <a:latin typeface="Courier"/>
              </a:rPr>
              <a:t>myList2 = []</a:t>
            </a:r>
          </a:p>
          <a:p>
            <a:r>
              <a:rPr lang="en-US" dirty="0"/>
              <a:t>Sometimes initializing lists of a certain size is useful….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 operator </a:t>
            </a:r>
            <a:r>
              <a:rPr lang="en-US" dirty="0" smtClean="0"/>
              <a:t>here means </a:t>
            </a:r>
            <a:r>
              <a:rPr lang="en-US" dirty="0"/>
              <a:t>create a multiplicity of items rather than multiplication</a:t>
            </a:r>
          </a:p>
          <a:p>
            <a:r>
              <a:rPr lang="en-US" dirty="0" smtClean="0"/>
              <a:t>Any guesses what this will do?</a:t>
            </a:r>
          </a:p>
          <a:p>
            <a:pPr lvl="1"/>
            <a:r>
              <a:rPr lang="en-US" dirty="0" smtClean="0">
                <a:latin typeface="Courier"/>
              </a:rPr>
              <a:t>myList4 = [[</a:t>
            </a:r>
            <a:r>
              <a:rPr lang="en-US" dirty="0">
                <a:latin typeface="Courier"/>
              </a:rPr>
              <a:t>1,1,1,1]]*</a:t>
            </a:r>
            <a:r>
              <a:rPr lang="en-US" dirty="0" smtClean="0">
                <a:latin typeface="Courier"/>
              </a:rPr>
              <a:t>4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15302" y="3300333"/>
            <a:ext cx="3406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"/>
              </a:rPr>
              <a:t>myList3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[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1]*5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61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Getting a “Slice” of a list means to extract a subset from the list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22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Slice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06680"/>
            <a:ext cx="7772400" cy="511948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Index </a:t>
            </a:r>
            <a:r>
              <a:rPr lang="en-US" dirty="0">
                <a:latin typeface="Courier" pitchFamily="49" charset="0"/>
              </a:rPr>
              <a:t>x</a:t>
            </a:r>
            <a:r>
              <a:rPr lang="en-US" dirty="0"/>
              <a:t> through </a:t>
            </a:r>
            <a:r>
              <a:rPr lang="en-US" dirty="0">
                <a:latin typeface="Courier" pitchFamily="49" charset="0"/>
              </a:rPr>
              <a:t>y-1</a:t>
            </a:r>
          </a:p>
          <a:p>
            <a:pPr lvl="1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t[x:y]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Beginning to element </a:t>
            </a:r>
            <a:r>
              <a:rPr lang="en-US" dirty="0"/>
              <a:t>with index </a:t>
            </a:r>
            <a:r>
              <a:rPr lang="en-US" dirty="0">
                <a:latin typeface="Courier" pitchFamily="49" charset="0"/>
              </a:rPr>
              <a:t>y-1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t[:y]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From </a:t>
            </a:r>
            <a:r>
              <a:rPr lang="en-US" dirty="0"/>
              <a:t>element with index </a:t>
            </a:r>
            <a:r>
              <a:rPr lang="en-US" dirty="0">
                <a:latin typeface="Courier" pitchFamily="49" charset="0"/>
              </a:rPr>
              <a:t>x</a:t>
            </a:r>
            <a:r>
              <a:rPr lang="en-US" dirty="0"/>
              <a:t> until end of list</a:t>
            </a:r>
          </a:p>
          <a:p>
            <a:pPr lvl="1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t[x:]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Negative sign means relative position from the end of a list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Element </a:t>
            </a:r>
            <a:r>
              <a:rPr lang="en-US" dirty="0">
                <a:latin typeface="Courier" pitchFamily="49" charset="0"/>
              </a:rPr>
              <a:t>y</a:t>
            </a:r>
            <a:r>
              <a:rPr lang="en-US" dirty="0"/>
              <a:t> places from end of list</a:t>
            </a:r>
          </a:p>
          <a:p>
            <a:pPr lvl="2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t[-y]</a:t>
            </a:r>
            <a:r>
              <a:rPr lang="en-US" dirty="0"/>
              <a:t> 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Range </a:t>
            </a:r>
            <a:r>
              <a:rPr lang="en-US" dirty="0"/>
              <a:t>of elements relative to end of the list</a:t>
            </a:r>
          </a:p>
          <a:p>
            <a:pPr lvl="2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t[x:-y] or t[-x:-y]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20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exercises in </a:t>
            </a:r>
            <a:r>
              <a:rPr lang="en-US" dirty="0" smtClean="0">
                <a:latin typeface="Courier"/>
              </a:rPr>
              <a:t>Lists.ipynb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09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2514"/>
            <a:ext cx="7772400" cy="499364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Crash course on </a:t>
            </a:r>
            <a:r>
              <a:rPr lang="en-US" i="1" u="sng" dirty="0" smtClean="0"/>
              <a:t>object orientation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Lists are objects as are all Python data types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Lists (and object) come with these features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Properties (attributes)</a:t>
            </a:r>
          </a:p>
          <a:p>
            <a:pPr lvl="3">
              <a:spcBef>
                <a:spcPts val="0"/>
              </a:spcBef>
            </a:pPr>
            <a:r>
              <a:rPr lang="en-US" dirty="0" smtClean="0"/>
              <a:t>Information about the object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Methods (functions)</a:t>
            </a:r>
          </a:p>
          <a:p>
            <a:pPr lvl="3">
              <a:spcBef>
                <a:spcPts val="0"/>
              </a:spcBef>
            </a:pPr>
            <a:r>
              <a:rPr lang="en-US" dirty="0" smtClean="0"/>
              <a:t>Alters the object or uses the object data in a computation</a:t>
            </a:r>
          </a:p>
          <a:p>
            <a:pPr>
              <a:spcBef>
                <a:spcPts val="0"/>
              </a:spcBef>
            </a:pPr>
            <a:r>
              <a:rPr lang="en-US" dirty="0"/>
              <a:t>Specify a property or method by typing a period after the object name: </a:t>
            </a:r>
            <a:r>
              <a:rPr lang="en-US" dirty="0">
                <a:latin typeface="Courier"/>
              </a:rPr>
              <a:t>myList.</a:t>
            </a:r>
          </a:p>
          <a:p>
            <a:pPr>
              <a:spcBef>
                <a:spcPts val="0"/>
              </a:spcBef>
            </a:pPr>
            <a:r>
              <a:rPr lang="en-US" dirty="0"/>
              <a:t>See </a:t>
            </a:r>
            <a:r>
              <a:rPr lang="en-US" dirty="0" smtClean="0"/>
              <a:t>available properties &amp; methods: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 smtClean="0"/>
              <a:t>Spyder: by just typing the dot (period)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Jupyter: type dot and click Tab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The variable/object must be defined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40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0659"/>
            <a:ext cx="789404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List methods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Sort list in ascending order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.sort()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This sorts the list in place: does not return an value</a:t>
            </a:r>
          </a:p>
          <a:p>
            <a:pPr lvl="1">
              <a:spcBef>
                <a:spcPts val="0"/>
              </a:spcBef>
            </a:pPr>
            <a:r>
              <a:rPr lang="en-US" dirty="0">
                <a:cs typeface="Courier New" panose="02070309020205020404" pitchFamily="49" charset="0"/>
              </a:rPr>
              <a:t>Sort list in </a:t>
            </a:r>
            <a:r>
              <a:rPr lang="en-US" dirty="0" smtClean="0">
                <a:cs typeface="Courier New" panose="02070309020205020404" pitchFamily="49" charset="0"/>
              </a:rPr>
              <a:t>descending </a:t>
            </a:r>
            <a:r>
              <a:rPr lang="en-US" dirty="0">
                <a:cs typeface="Courier New" panose="02070309020205020404" pitchFamily="49" charset="0"/>
              </a:rPr>
              <a:t>order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sort(reverse=True)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Remove last element from list and return it 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.pop()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Remove element </a:t>
            </a:r>
            <a:r>
              <a:rPr lang="en-US" dirty="0">
                <a:cs typeface="Courier New" panose="02070309020205020404" pitchFamily="49" charset="0"/>
              </a:rPr>
              <a:t>from list </a:t>
            </a:r>
            <a:r>
              <a:rPr lang="en-US" dirty="0" smtClean="0">
                <a:cs typeface="Courier New" panose="02070309020205020404" pitchFamily="49" charset="0"/>
              </a:rPr>
              <a:t>by index and return </a:t>
            </a:r>
            <a:r>
              <a:rPr lang="en-US" dirty="0">
                <a:cs typeface="Courier New" panose="02070309020205020404" pitchFamily="49" charset="0"/>
              </a:rPr>
              <a:t>it 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.pop([index])</a:t>
            </a:r>
          </a:p>
          <a:p>
            <a:pPr lvl="1">
              <a:spcBef>
                <a:spcPts val="0"/>
              </a:spcBef>
            </a:pPr>
            <a:r>
              <a:rPr lang="en-US" dirty="0">
                <a:cs typeface="Courier New" panose="02070309020205020404" pitchFamily="49" charset="0"/>
              </a:rPr>
              <a:t>Remove element from list by </a:t>
            </a:r>
            <a:r>
              <a:rPr lang="en-US" dirty="0" smtClean="0">
                <a:cs typeface="Courier New" panose="02070309020205020404" pitchFamily="49" charset="0"/>
              </a:rPr>
              <a:t>value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  <a:cs typeface="Courier New" panose="02070309020205020404" pitchFamily="49" charset="0"/>
              </a:rPr>
              <a:t>.remove(value)</a:t>
            </a:r>
            <a:endParaRPr lang="en-US" dirty="0" smtClean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58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0659"/>
            <a:ext cx="789404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See exercises in “List Methods” section of </a:t>
            </a:r>
            <a:r>
              <a:rPr lang="en-US" dirty="0" smtClean="0">
                <a:latin typeface="Courier"/>
                <a:cs typeface="Courier New" panose="02070309020205020404" pitchFamily="49" charset="0"/>
              </a:rPr>
              <a:t>Lists.ipynb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79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also sort with the built-in Python function </a:t>
            </a:r>
            <a:r>
              <a:rPr lang="en-US" dirty="0" smtClean="0">
                <a:latin typeface="Courier"/>
              </a:rPr>
              <a:t>sorted()</a:t>
            </a:r>
            <a:endParaRPr lang="en-US" dirty="0" smtClean="0"/>
          </a:p>
          <a:p>
            <a:pPr lvl="1"/>
            <a:r>
              <a:rPr lang="en-US" dirty="0" smtClean="0">
                <a:latin typeface="Courier"/>
              </a:rPr>
              <a:t>sorted(myList)</a:t>
            </a:r>
            <a:endParaRPr lang="en-US" dirty="0"/>
          </a:p>
          <a:p>
            <a:pPr lvl="1"/>
            <a:r>
              <a:rPr lang="en-US" dirty="0" smtClean="0"/>
              <a:t>Does not perform sort in place</a:t>
            </a:r>
          </a:p>
          <a:p>
            <a:pPr lvl="1"/>
            <a:r>
              <a:rPr lang="en-US" dirty="0" smtClean="0"/>
              <a:t>Rather, it returns a copy of the sorted entity</a:t>
            </a:r>
          </a:p>
          <a:p>
            <a:r>
              <a:rPr lang="en-US" dirty="0" smtClean="0"/>
              <a:t>Be careful of methods that return copies and those that perform operations on the entity in place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98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Other built-in functions that operate on lists:</a:t>
            </a:r>
          </a:p>
          <a:p>
            <a:pPr lvl="1"/>
            <a:r>
              <a:rPr lang="en-US" dirty="0" smtClean="0">
                <a:latin typeface="Courier"/>
              </a:rPr>
              <a:t>len(myList)</a:t>
            </a:r>
          </a:p>
          <a:p>
            <a:pPr lvl="1"/>
            <a:r>
              <a:rPr lang="en-US" dirty="0">
                <a:latin typeface="Courier"/>
              </a:rPr>
              <a:t>del myList </a:t>
            </a:r>
            <a:endParaRPr lang="en-US" dirty="0" smtClean="0">
              <a:latin typeface="Courier"/>
            </a:endParaRPr>
          </a:p>
          <a:p>
            <a:pPr lvl="1"/>
            <a:r>
              <a:rPr lang="en-US" dirty="0">
                <a:latin typeface="Courier"/>
              </a:rPr>
              <a:t>d</a:t>
            </a:r>
            <a:r>
              <a:rPr lang="en-US" dirty="0" smtClean="0">
                <a:latin typeface="Courier"/>
              </a:rPr>
              <a:t>el </a:t>
            </a:r>
            <a:r>
              <a:rPr lang="en-US" dirty="0">
                <a:latin typeface="Courier"/>
              </a:rPr>
              <a:t>myList [</a:t>
            </a:r>
            <a:r>
              <a:rPr lang="en-US" dirty="0" smtClean="0">
                <a:latin typeface="Courier"/>
              </a:rPr>
              <a:t>2]</a:t>
            </a:r>
          </a:p>
          <a:p>
            <a:pPr lvl="1"/>
            <a:r>
              <a:rPr lang="en-US" dirty="0">
                <a:latin typeface="Courier"/>
              </a:rPr>
              <a:t>d</a:t>
            </a:r>
            <a:r>
              <a:rPr lang="en-US" dirty="0" smtClean="0">
                <a:latin typeface="Courier"/>
              </a:rPr>
              <a:t>el </a:t>
            </a:r>
            <a:r>
              <a:rPr lang="en-US" dirty="0">
                <a:latin typeface="Courier"/>
              </a:rPr>
              <a:t>myList [</a:t>
            </a:r>
            <a:r>
              <a:rPr lang="en-US" dirty="0" smtClean="0">
                <a:latin typeface="Courier"/>
              </a:rPr>
              <a:t>1:3]</a:t>
            </a:r>
          </a:p>
          <a:p>
            <a:pPr lvl="1"/>
            <a:r>
              <a:rPr lang="en-US" dirty="0" smtClean="0">
                <a:latin typeface="Courier"/>
              </a:rPr>
              <a:t>min(</a:t>
            </a:r>
            <a:r>
              <a:rPr lang="en-US" dirty="0">
                <a:latin typeface="Courier"/>
              </a:rPr>
              <a:t>myList</a:t>
            </a:r>
            <a:r>
              <a:rPr lang="en-US" dirty="0" smtClean="0">
                <a:latin typeface="Courier"/>
              </a:rPr>
              <a:t>)</a:t>
            </a:r>
          </a:p>
          <a:p>
            <a:pPr lvl="1"/>
            <a:r>
              <a:rPr lang="en-US" dirty="0">
                <a:latin typeface="Courier"/>
              </a:rPr>
              <a:t>max(myList)</a:t>
            </a:r>
            <a:endParaRPr lang="en-US" dirty="0" smtClean="0">
              <a:latin typeface="Courier"/>
            </a:endParaRPr>
          </a:p>
          <a:p>
            <a:pPr lvl="1"/>
            <a:r>
              <a:rPr lang="en-US" dirty="0" smtClean="0">
                <a:latin typeface="Courier"/>
              </a:rPr>
              <a:t>sum(</a:t>
            </a:r>
            <a:r>
              <a:rPr lang="en-US" dirty="0">
                <a:latin typeface="Courier"/>
              </a:rPr>
              <a:t>myList</a:t>
            </a:r>
            <a:r>
              <a:rPr lang="en-US" dirty="0" smtClean="0">
                <a:latin typeface="Courier"/>
              </a:rPr>
              <a:t>)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5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 Set-Up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1132514" y="1233616"/>
            <a:ext cx="7431324" cy="4965847"/>
            <a:chOff x="1132514" y="1342674"/>
            <a:chExt cx="6744749" cy="450705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2514" y="1342674"/>
              <a:ext cx="6744749" cy="44965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710115" y="4060271"/>
              <a:ext cx="949034" cy="26005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436155" y="5076653"/>
              <a:ext cx="1222993" cy="3452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7125370" y="3647113"/>
              <a:ext cx="365760" cy="36911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6310560" y="5480614"/>
              <a:ext cx="365760" cy="36911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2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921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7943273" cy="4678363"/>
          </a:xfrm>
        </p:spPr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nsure about whether a statement will work?</a:t>
            </a:r>
          </a:p>
          <a:p>
            <a:r>
              <a:rPr lang="en-US" dirty="0" smtClean="0"/>
              <a:t>Test it in Spyder Console or in Jupyter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38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code that: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reates a list of integers from 0 to 15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eletes the elements in positions corresponding to indices 2, 5, and 7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rints out the min, max, sum</a:t>
            </a:r>
            <a:r>
              <a:rPr lang="en-US" dirty="0"/>
              <a:t>, and average </a:t>
            </a:r>
            <a:r>
              <a:rPr lang="en-US" dirty="0" smtClean="0"/>
              <a:t>of the remaining elements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26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 and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55940"/>
            <a:ext cx="7772400" cy="4970223"/>
          </a:xfrm>
        </p:spPr>
        <p:txBody>
          <a:bodyPr/>
          <a:lstStyle/>
          <a:p>
            <a:r>
              <a:rPr lang="en-US" dirty="0" smtClean="0"/>
              <a:t>Numerical quantities and lists are treated differently when passed to functions</a:t>
            </a:r>
          </a:p>
          <a:p>
            <a:r>
              <a:rPr lang="en-US" dirty="0" smtClean="0"/>
              <a:t>Let’s go through the examples in the “Passing Lists to Functions” section of  </a:t>
            </a:r>
            <a:r>
              <a:rPr lang="en-US" dirty="0" smtClean="0">
                <a:latin typeface="Courier"/>
              </a:rPr>
              <a:t>Lists.ipynb</a:t>
            </a:r>
          </a:p>
          <a:p>
            <a:r>
              <a:rPr lang="en-US" dirty="0" smtClean="0"/>
              <a:t>It is critical to know:</a:t>
            </a:r>
          </a:p>
          <a:p>
            <a:pPr lvl="1"/>
            <a:r>
              <a:rPr lang="en-US" dirty="0" smtClean="0"/>
              <a:t>Whether copies of the parameters are sent to function versus pointers to the actual variables in memory</a:t>
            </a:r>
          </a:p>
          <a:p>
            <a:pPr lvl="1"/>
            <a:r>
              <a:rPr lang="en-US" dirty="0" smtClean="0"/>
              <a:t>Whether you need to rely on a return value or modify the variable directly in the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9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rite a function the deletes the last element of a list which is passed to it as an argument, and then returns the truncated list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Solution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DeleteListElementFunctions.ipynb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32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Aliasing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4632960"/>
            <a:ext cx="7772400" cy="1964254"/>
          </a:xfrm>
        </p:spPr>
        <p:txBody>
          <a:bodyPr/>
          <a:lstStyle/>
          <a:p>
            <a:r>
              <a:rPr lang="en-US" dirty="0" smtClean="0"/>
              <a:t>This behavior is intuitive for numerical quantities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0629" y="1328738"/>
            <a:ext cx="378982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 = 3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 = p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 = 1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print(p)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print(q)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print(p is q)</a:t>
            </a:r>
          </a:p>
        </p:txBody>
      </p:sp>
    </p:spTree>
    <p:extLst>
      <p:ext uri="{BB962C8B-B14F-4D97-AF65-F5344CB8AC3E}">
        <p14:creationId xmlns:p14="http://schemas.microsoft.com/office/powerpoint/2010/main" val="214786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Aliasing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4641675"/>
            <a:ext cx="7772400" cy="170220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What are the values of </a:t>
            </a:r>
            <a:r>
              <a:rPr lang="en-US" dirty="0" smtClean="0">
                <a:latin typeface="Courier"/>
              </a:rPr>
              <a:t>p</a:t>
            </a:r>
            <a:r>
              <a:rPr lang="en-US" dirty="0" smtClean="0"/>
              <a:t> and </a:t>
            </a:r>
            <a:r>
              <a:rPr lang="en-US" dirty="0" smtClean="0">
                <a:latin typeface="Courier"/>
              </a:rPr>
              <a:t>q</a:t>
            </a:r>
            <a:r>
              <a:rPr lang="en-US" dirty="0" smtClean="0"/>
              <a:t>?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Are they the same of difference variables?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0629" y="1252308"/>
            <a:ext cx="378982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 = [1,2,3]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 = p</a:t>
            </a:r>
          </a:p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[1] = 9</a:t>
            </a:r>
          </a:p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print(p)</a:t>
            </a:r>
          </a:p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print(q)</a:t>
            </a:r>
          </a:p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print(p is </a:t>
            </a:r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q)</a:t>
            </a:r>
            <a:endParaRPr lang="en-US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00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Aliasing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3782674"/>
            <a:ext cx="7772400" cy="234348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T</a:t>
            </a:r>
            <a:r>
              <a:rPr lang="en-US" dirty="0" smtClean="0"/>
              <a:t>his is aliasing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… not necessarily intuitive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In this case,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en-US" dirty="0" smtClean="0"/>
              <a:t> </a:t>
            </a:r>
            <a:r>
              <a:rPr lang="en-US" dirty="0"/>
              <a:t>both </a:t>
            </a:r>
            <a:r>
              <a:rPr lang="en-US" dirty="0" smtClean="0"/>
              <a:t>reference the same location in memory</a:t>
            </a:r>
          </a:p>
          <a:p>
            <a:pPr lvl="1">
              <a:spcBef>
                <a:spcPts val="0"/>
              </a:spcBef>
            </a:pPr>
            <a:r>
              <a:rPr lang="en-US" dirty="0"/>
              <a:t>Y</a:t>
            </a:r>
            <a:r>
              <a:rPr lang="en-US" dirty="0" smtClean="0"/>
              <a:t>ou are not creating a new object in memory referenced by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0629" y="973620"/>
            <a:ext cx="323518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 = [1,2,3]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 = p</a:t>
            </a:r>
          </a:p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[1] = 9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print(p)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print(q)</a:t>
            </a:r>
          </a:p>
        </p:txBody>
      </p:sp>
    </p:spTree>
    <p:extLst>
      <p:ext uri="{BB962C8B-B14F-4D97-AF65-F5344CB8AC3E}">
        <p14:creationId xmlns:p14="http://schemas.microsoft.com/office/powerpoint/2010/main" val="115539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Aliasing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07657"/>
            <a:ext cx="77724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How to avoid aliasing (when you want to):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Make a copy of the list</a:t>
            </a:r>
          </a:p>
          <a:p>
            <a:pPr>
              <a:spcBef>
                <a:spcPts val="0"/>
              </a:spcBef>
            </a:pPr>
            <a:r>
              <a:rPr lang="en-US" dirty="0"/>
              <a:t>Be careful of </a:t>
            </a:r>
            <a:r>
              <a:rPr lang="en-US" dirty="0" smtClean="0"/>
              <a:t>unnecessary copies of lists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/>
              <a:t>Consumes memory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32047" y="3264232"/>
            <a:ext cx="323518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 = [1,2,3]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 = p[:]</a:t>
            </a:r>
          </a:p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[1] = 9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print(p)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print(q)</a:t>
            </a:r>
          </a:p>
        </p:txBody>
      </p:sp>
    </p:spTree>
    <p:extLst>
      <p:ext uri="{BB962C8B-B14F-4D97-AF65-F5344CB8AC3E}">
        <p14:creationId xmlns:p14="http://schemas.microsoft.com/office/powerpoint/2010/main" val="327682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Set Data Type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49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dirty="0" smtClean="0"/>
              <a:t>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98958"/>
            <a:ext cx="7772400" cy="5027205"/>
          </a:xfrm>
        </p:spPr>
        <p:txBody>
          <a:bodyPr/>
          <a:lstStyle/>
          <a:p>
            <a:r>
              <a:rPr lang="en-US" dirty="0" smtClean="0"/>
              <a:t>Not used as frequently as other data types</a:t>
            </a:r>
          </a:p>
          <a:p>
            <a:r>
              <a:rPr lang="en-US" dirty="0" smtClean="0"/>
              <a:t>These slides are for awareness</a:t>
            </a:r>
          </a:p>
          <a:p>
            <a:r>
              <a:rPr lang="en-US" dirty="0" smtClean="0"/>
              <a:t>A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dirty="0" smtClean="0"/>
              <a:t> can be viewed as:</a:t>
            </a:r>
          </a:p>
          <a:p>
            <a:pPr lvl="1"/>
            <a:r>
              <a:rPr lang="en-US" dirty="0" smtClean="0"/>
              <a:t>A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where an item can occur only once</a:t>
            </a:r>
          </a:p>
          <a:p>
            <a:pPr lvl="1"/>
            <a:r>
              <a:rPr lang="en-US" dirty="0" smtClean="0"/>
              <a:t>Designated by curly braces, {}</a:t>
            </a:r>
          </a:p>
          <a:p>
            <a:r>
              <a:rPr lang="en-US" dirty="0" smtClean="0"/>
              <a:t>There is also the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frozenset</a:t>
            </a:r>
            <a:r>
              <a:rPr lang="en-US" dirty="0" smtClean="0"/>
              <a:t> data type</a:t>
            </a:r>
          </a:p>
          <a:p>
            <a:pPr lvl="1"/>
            <a:r>
              <a:rPr lang="en-US" dirty="0" smtClean="0"/>
              <a:t>It is immutable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Use to eliminate redundancies in lists</a:t>
            </a:r>
          </a:p>
          <a:p>
            <a:pPr lvl="1"/>
            <a:r>
              <a:rPr lang="en-US" dirty="0"/>
              <a:t>Lookup speed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71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Material Set-Up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17072"/>
            <a:ext cx="8229600" cy="5027205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Use </a:t>
            </a:r>
            <a:r>
              <a:rPr lang="en-US" dirty="0" smtClean="0">
                <a:latin typeface="Courier"/>
              </a:rPr>
              <a:t>Extract All </a:t>
            </a:r>
            <a:r>
              <a:rPr lang="en-US" dirty="0" smtClean="0"/>
              <a:t>to extract the files to this location: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C:\Users\[your username</a:t>
            </a:r>
            <a:r>
              <a:rPr lang="en-US" dirty="0" smtClean="0">
                <a:latin typeface="Courier"/>
              </a:rPr>
              <a:t>]\</a:t>
            </a:r>
            <a:endParaRPr lang="en-US" dirty="0" smtClean="0"/>
          </a:p>
          <a:p>
            <a:pPr lvl="1">
              <a:spcBef>
                <a:spcPts val="0"/>
              </a:spcBef>
            </a:pPr>
            <a:r>
              <a:rPr lang="en-US" dirty="0" smtClean="0"/>
              <a:t>Change this folder name:</a:t>
            </a:r>
          </a:p>
          <a:p>
            <a:pPr lvl="2">
              <a:spcBef>
                <a:spcPts val="0"/>
              </a:spcBef>
            </a:pPr>
            <a:r>
              <a:rPr lang="en-US" sz="2000" dirty="0" smtClean="0">
                <a:latin typeface="Courier"/>
              </a:rPr>
              <a:t>C</a:t>
            </a:r>
            <a:r>
              <a:rPr lang="en-US" sz="2000" dirty="0">
                <a:latin typeface="Courier"/>
              </a:rPr>
              <a:t>:\Users\[your username</a:t>
            </a:r>
            <a:r>
              <a:rPr lang="en-US" sz="2000" dirty="0" smtClean="0">
                <a:latin typeface="Courier"/>
              </a:rPr>
              <a:t>]\PythonBC-master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To this:</a:t>
            </a:r>
            <a:endParaRPr lang="en-US" dirty="0"/>
          </a:p>
          <a:p>
            <a:pPr lvl="2">
              <a:spcBef>
                <a:spcPts val="0"/>
              </a:spcBef>
            </a:pPr>
            <a:r>
              <a:rPr lang="en-US" sz="2000" dirty="0">
                <a:latin typeface="Courier"/>
              </a:rPr>
              <a:t>C:\Users\[your username]\PythonBC</a:t>
            </a:r>
          </a:p>
          <a:p>
            <a:pPr>
              <a:spcBef>
                <a:spcPts val="0"/>
              </a:spcBef>
            </a:pPr>
            <a:endParaRPr lang="en-US" sz="2800" dirty="0">
              <a:latin typeface="Courier"/>
            </a:endParaRPr>
          </a:p>
          <a:p>
            <a:pPr>
              <a:spcBef>
                <a:spcPts val="0"/>
              </a:spcBef>
            </a:pP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155" y="4451366"/>
            <a:ext cx="3099193" cy="227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0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dirty="0"/>
              <a:t> Data </a:t>
            </a:r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Sets.ipynb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170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715" y="1924818"/>
            <a:ext cx="5693302" cy="493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4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dirty="0"/>
              <a:t> Data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dirty="0" smtClean="0"/>
              <a:t> data types are mutable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.add()</a:t>
            </a:r>
            <a:endParaRPr lang="en-US" dirty="0" smtClean="0"/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.remove()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frozenset</a:t>
            </a:r>
            <a:r>
              <a:rPr lang="en-US" dirty="0" smtClean="0"/>
              <a:t> data types are immutable</a:t>
            </a:r>
          </a:p>
          <a:p>
            <a:pPr lvl="1"/>
            <a:r>
              <a:rPr lang="en-US" dirty="0" smtClean="0"/>
              <a:t>Cannot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.add() </a:t>
            </a:r>
            <a:r>
              <a:rPr lang="en-US" dirty="0" smtClean="0"/>
              <a:t>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.remove()</a:t>
            </a:r>
          </a:p>
          <a:p>
            <a:r>
              <a:rPr lang="en-US" dirty="0" smtClean="0"/>
              <a:t>Both data types are iterable</a:t>
            </a:r>
            <a:r>
              <a:rPr lang="en-US" dirty="0"/>
              <a:t>,</a:t>
            </a:r>
            <a:r>
              <a:rPr lang="en-US" dirty="0" smtClean="0"/>
              <a:t> can use in:</a:t>
            </a:r>
          </a:p>
          <a:p>
            <a:pPr lvl="1"/>
            <a:r>
              <a:rPr lang="en-US" dirty="0" smtClean="0">
                <a:latin typeface="Courier"/>
              </a:rPr>
              <a:t>for</a:t>
            </a:r>
            <a:r>
              <a:rPr lang="en-US" dirty="0" smtClean="0"/>
              <a:t> loops</a:t>
            </a:r>
          </a:p>
          <a:p>
            <a:pPr lvl="1"/>
            <a:r>
              <a:rPr lang="en-US" dirty="0" smtClean="0"/>
              <a:t>List comprehension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04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dirty="0"/>
              <a:t> Data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32514"/>
            <a:ext cx="8170878" cy="4993649"/>
          </a:xfrm>
        </p:spPr>
        <p:txBody>
          <a:bodyPr/>
          <a:lstStyle/>
          <a:p>
            <a:r>
              <a:rPr lang="en-US" dirty="0" smtClean="0"/>
              <a:t>Can check if item </a:t>
            </a:r>
            <a:r>
              <a:rPr lang="en-US" dirty="0" smtClean="0">
                <a:latin typeface="Courier"/>
              </a:rPr>
              <a:t>x</a:t>
            </a:r>
            <a:r>
              <a:rPr lang="en-US" dirty="0" smtClean="0"/>
              <a:t> is in a set, or not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 x in this_set: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 x not in this_set: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Check if </a:t>
            </a:r>
            <a:r>
              <a:rPr lang="en-US" dirty="0" smtClean="0">
                <a:latin typeface="Courier"/>
              </a:rPr>
              <a:t>this_set</a:t>
            </a:r>
            <a:r>
              <a:rPr lang="en-US" dirty="0" smtClean="0"/>
              <a:t> is subset of </a:t>
            </a:r>
            <a:r>
              <a:rPr lang="en-US" dirty="0" smtClean="0">
                <a:latin typeface="Courier"/>
              </a:rPr>
              <a:t>that_set</a:t>
            </a:r>
            <a:endParaRPr lang="en-US" dirty="0" smtClean="0"/>
          </a:p>
          <a:p>
            <a:pPr lvl="1"/>
            <a:r>
              <a:rPr lang="en-US" dirty="0" smtClean="0">
                <a:latin typeface="Courier"/>
              </a:rPr>
              <a:t>if this_set.issubset(that_set)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latin typeface="Courier"/>
              </a:rPr>
              <a:t>if this_set ≤ that_set:</a:t>
            </a:r>
          </a:p>
          <a:p>
            <a:r>
              <a:rPr lang="en-US" dirty="0" smtClean="0"/>
              <a:t>Is </a:t>
            </a:r>
            <a:r>
              <a:rPr lang="en-US" dirty="0">
                <a:latin typeface="Courier"/>
              </a:rPr>
              <a:t>this_set</a:t>
            </a:r>
            <a:r>
              <a:rPr lang="en-US" dirty="0"/>
              <a:t> is </a:t>
            </a:r>
            <a:r>
              <a:rPr lang="en-US" dirty="0" smtClean="0"/>
              <a:t>superset </a:t>
            </a:r>
            <a:r>
              <a:rPr lang="en-US" dirty="0"/>
              <a:t>of </a:t>
            </a:r>
            <a:r>
              <a:rPr lang="en-US" dirty="0" smtClean="0">
                <a:latin typeface="Courier"/>
              </a:rPr>
              <a:t>that_set</a:t>
            </a:r>
            <a:r>
              <a:rPr lang="en-US" dirty="0" smtClean="0"/>
              <a:t>?</a:t>
            </a:r>
            <a:endParaRPr lang="en-US" dirty="0"/>
          </a:p>
          <a:p>
            <a:pPr lvl="1"/>
            <a:r>
              <a:rPr lang="en-US" dirty="0" smtClean="0">
                <a:latin typeface="Courier"/>
              </a:rPr>
              <a:t>if this_set.issuperset(that_set</a:t>
            </a:r>
            <a:r>
              <a:rPr lang="en-US" dirty="0">
                <a:latin typeface="Courier"/>
              </a:rPr>
              <a:t>)</a:t>
            </a:r>
            <a:r>
              <a:rPr lang="en-US" dirty="0"/>
              <a:t>:</a:t>
            </a:r>
          </a:p>
          <a:p>
            <a:pPr lvl="1"/>
            <a:r>
              <a:rPr lang="en-US" dirty="0" smtClean="0">
                <a:latin typeface="Courier"/>
              </a:rPr>
              <a:t>if </a:t>
            </a:r>
            <a:r>
              <a:rPr lang="en-US" dirty="0">
                <a:latin typeface="Courier"/>
              </a:rPr>
              <a:t>this_set </a:t>
            </a:r>
            <a:r>
              <a:rPr lang="en-US" dirty="0" smtClean="0">
                <a:latin typeface="Courier"/>
              </a:rPr>
              <a:t>≥ that_set: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37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dirty="0"/>
              <a:t> Data </a:t>
            </a:r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Sets.ipynb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173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034" y="1851711"/>
            <a:ext cx="3910519" cy="509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dirty="0"/>
              <a:t> Data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32514"/>
            <a:ext cx="8170878" cy="4993649"/>
          </a:xfrm>
        </p:spPr>
        <p:txBody>
          <a:bodyPr/>
          <a:lstStyle/>
          <a:p>
            <a:r>
              <a:rPr lang="en-US" dirty="0" smtClean="0"/>
              <a:t>Other set methods to know about:</a:t>
            </a:r>
          </a:p>
          <a:p>
            <a:pPr lvl="1"/>
            <a:r>
              <a:rPr lang="en-US" dirty="0" smtClean="0">
                <a:latin typeface="Courier"/>
              </a:rPr>
              <a:t>set.union(set1, set2)</a:t>
            </a:r>
          </a:p>
          <a:p>
            <a:pPr lvl="1"/>
            <a:r>
              <a:rPr lang="en-US" dirty="0" smtClean="0">
                <a:latin typeface="Courier"/>
              </a:rPr>
              <a:t>set.intersection(set1, set2)</a:t>
            </a:r>
          </a:p>
          <a:p>
            <a:pPr lvl="1"/>
            <a:r>
              <a:rPr lang="en-US" dirty="0" smtClean="0">
                <a:latin typeface="Courier"/>
              </a:rPr>
              <a:t>my_set.clear()</a:t>
            </a:r>
          </a:p>
          <a:p>
            <a:pPr lvl="1"/>
            <a:r>
              <a:rPr lang="en-US" dirty="0" smtClean="0">
                <a:latin typeface="Courier"/>
              </a:rPr>
              <a:t>x = my_set.pop()</a:t>
            </a:r>
          </a:p>
          <a:p>
            <a:pPr lvl="2"/>
            <a:r>
              <a:rPr lang="en-US" dirty="0" smtClean="0"/>
              <a:t>Removes first element of </a:t>
            </a:r>
            <a:r>
              <a:rPr lang="en-US" dirty="0" smtClean="0">
                <a:latin typeface="Courier"/>
              </a:rPr>
              <a:t>my_set</a:t>
            </a:r>
            <a:r>
              <a:rPr lang="en-US" dirty="0" smtClean="0"/>
              <a:t> and assigns it to </a:t>
            </a:r>
            <a:r>
              <a:rPr lang="en-US" dirty="0" smtClean="0">
                <a:latin typeface="Courier"/>
              </a:rPr>
              <a:t>x</a:t>
            </a:r>
          </a:p>
          <a:p>
            <a:pPr lvl="1"/>
            <a:r>
              <a:rPr lang="en-US" dirty="0" smtClean="0">
                <a:latin typeface="Courier"/>
              </a:rPr>
              <a:t>my_set.add()</a:t>
            </a:r>
          </a:p>
          <a:p>
            <a:pPr lvl="1"/>
            <a:r>
              <a:rPr lang="en-US" dirty="0" smtClean="0">
                <a:latin typeface="Courier"/>
              </a:rPr>
              <a:t>my_set.remove()</a:t>
            </a:r>
            <a:endParaRPr lang="en-US" dirty="0">
              <a:latin typeface="Courier"/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61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23073" y="3062788"/>
            <a:ext cx="309091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i="1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3600" dirty="0"/>
              <a:t> </a:t>
            </a:r>
            <a:r>
              <a:rPr lang="en-US" sz="3600" dirty="0" smtClean="0">
                <a:latin typeface="+mn-lt"/>
              </a:rPr>
              <a:t>loops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3600" dirty="0" smtClean="0">
                <a:latin typeface="+mn-lt"/>
              </a:rPr>
              <a:t> </a:t>
            </a:r>
            <a:r>
              <a:rPr lang="en-US" sz="3600" dirty="0">
                <a:latin typeface="+mn-lt"/>
              </a:rPr>
              <a:t>loops </a:t>
            </a:r>
            <a:endParaRPr lang="en-US" sz="3600" dirty="0" smtClean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+mn-lt"/>
              </a:rPr>
              <a:t>2D </a:t>
            </a:r>
            <a:r>
              <a:rPr lang="en-US" sz="3600" i="1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3600" dirty="0">
                <a:latin typeface="+mn-lt"/>
              </a:rPr>
              <a:t> loops</a:t>
            </a:r>
          </a:p>
        </p:txBody>
      </p:sp>
    </p:spTree>
    <p:extLst>
      <p:ext uri="{BB962C8B-B14F-4D97-AF65-F5344CB8AC3E}">
        <p14:creationId xmlns:p14="http://schemas.microsoft.com/office/powerpoint/2010/main" val="325596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25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Computers are </a:t>
            </a:r>
            <a:r>
              <a:rPr lang="en-US" dirty="0" smtClean="0"/>
              <a:t>powerful because they rapidly, repeatedly execute code</a:t>
            </a:r>
          </a:p>
          <a:p>
            <a:r>
              <a:rPr lang="en-US" dirty="0" smtClean="0"/>
              <a:t>Loops are key to rapid, repeated execution of </a:t>
            </a:r>
            <a:r>
              <a:rPr lang="en-US" i="1" dirty="0" smtClean="0"/>
              <a:t>code blocks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Execute code a </a:t>
            </a:r>
            <a:r>
              <a:rPr lang="en-US" i="1" u="sng" dirty="0" smtClean="0"/>
              <a:t>known</a:t>
            </a:r>
            <a:r>
              <a:rPr lang="en-US" dirty="0" smtClean="0"/>
              <a:t> number of times</a:t>
            </a:r>
          </a:p>
          <a:p>
            <a:pPr lvl="2"/>
            <a:r>
              <a:rPr lang="en-US" i="1" dirty="0" smtClean="0"/>
              <a:t>for</a:t>
            </a:r>
            <a:r>
              <a:rPr lang="en-US" dirty="0" smtClean="0"/>
              <a:t> loops</a:t>
            </a:r>
          </a:p>
          <a:p>
            <a:pPr lvl="1"/>
            <a:r>
              <a:rPr lang="en-US" dirty="0"/>
              <a:t>Execute code </a:t>
            </a:r>
            <a:r>
              <a:rPr lang="en-US" dirty="0" smtClean="0"/>
              <a:t>an </a:t>
            </a:r>
            <a:r>
              <a:rPr lang="en-US" i="1" u="sng" dirty="0" smtClean="0"/>
              <a:t>unknown</a:t>
            </a:r>
            <a:r>
              <a:rPr lang="en-US" dirty="0" smtClean="0"/>
              <a:t> number of times</a:t>
            </a:r>
          </a:p>
          <a:p>
            <a:pPr lvl="2"/>
            <a:r>
              <a:rPr lang="en-US" dirty="0" smtClean="0"/>
              <a:t>Until some criterion is satisfied</a:t>
            </a:r>
          </a:p>
          <a:p>
            <a:pPr lvl="2"/>
            <a:r>
              <a:rPr lang="en-US" i="1" dirty="0" smtClean="0"/>
              <a:t>while</a:t>
            </a:r>
            <a:r>
              <a:rPr lang="en-US" dirty="0" smtClean="0"/>
              <a:t> loops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97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80272"/>
            <a:ext cx="7772400" cy="4678363"/>
          </a:xfrm>
        </p:spPr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 smtClean="0"/>
              <a:t>-loop Structure</a:t>
            </a:r>
          </a:p>
          <a:p>
            <a:pPr lvl="1"/>
            <a:r>
              <a:rPr lang="en-US" dirty="0" smtClean="0"/>
              <a:t>Known number of iterations through loop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178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1490" y="2651174"/>
            <a:ext cx="42659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i in [3, 4, 5]: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print(i)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9862" y="2651174"/>
            <a:ext cx="34740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n-lt"/>
              </a:rPr>
              <a:t>Performs the indented steps 3 times</a:t>
            </a:r>
            <a:br>
              <a:rPr lang="en-US" dirty="0" smtClean="0">
                <a:solidFill>
                  <a:srgbClr val="FF0000"/>
                </a:solidFill>
                <a:latin typeface="+mn-lt"/>
              </a:rPr>
            </a:br>
            <a:r>
              <a:rPr lang="en-US" dirty="0" smtClean="0">
                <a:solidFill>
                  <a:srgbClr val="FF0000"/>
                </a:solidFill>
                <a:latin typeface="+mn-lt"/>
              </a:rPr>
              <a:t>with, sequentially, i=0, i=1, i=2</a:t>
            </a:r>
            <a:endParaRPr lang="en-US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89862" y="3512893"/>
            <a:ext cx="34612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n-lt"/>
              </a:rPr>
              <a:t>Any data type can be placed here</a:t>
            </a:r>
            <a:br>
              <a:rPr lang="en-US" dirty="0" smtClean="0">
                <a:solidFill>
                  <a:srgbClr val="FF0000"/>
                </a:solidFill>
                <a:latin typeface="+mn-lt"/>
              </a:rPr>
            </a:br>
            <a:r>
              <a:rPr lang="en-US" dirty="0" smtClean="0">
                <a:solidFill>
                  <a:srgbClr val="FF0000"/>
                </a:solidFill>
                <a:latin typeface="+mn-lt"/>
              </a:rPr>
              <a:t>as long as it is iterable: lists, tuples,</a:t>
            </a:r>
            <a:br>
              <a:rPr lang="en-US" dirty="0" smtClean="0">
                <a:solidFill>
                  <a:srgbClr val="FF0000"/>
                </a:solidFill>
                <a:latin typeface="+mn-lt"/>
              </a:rPr>
            </a:br>
            <a:r>
              <a:rPr lang="en-US" dirty="0" smtClean="0">
                <a:solidFill>
                  <a:srgbClr val="FF0000"/>
                </a:solidFill>
                <a:latin typeface="+mn-lt"/>
              </a:rPr>
              <a:t>dictionaries, ranges, …</a:t>
            </a:r>
            <a:endParaRPr lang="en-US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38150" y="2651174"/>
            <a:ext cx="1845578" cy="475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/>
          <p:cNvCxnSpPr>
            <a:stCxn id="7" idx="1"/>
            <a:endCxn id="8" idx="2"/>
          </p:cNvCxnSpPr>
          <p:nvPr/>
        </p:nvCxnSpPr>
        <p:spPr>
          <a:xfrm flipH="1" flipV="1">
            <a:off x="4160939" y="3126277"/>
            <a:ext cx="1328923" cy="8482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91490" y="3872459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[3, 4, 5]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i in myList: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print(i)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91489" y="5299128"/>
            <a:ext cx="619913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[3, 4, 5]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i in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range(len(myList)):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print(i,myList[i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6297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1" grpId="0"/>
      <p:bldP spid="12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066" y="274638"/>
            <a:ext cx="7944374" cy="944562"/>
          </a:xfrm>
        </p:spPr>
        <p:txBody>
          <a:bodyPr/>
          <a:lstStyle/>
          <a:p>
            <a:r>
              <a:rPr lang="en-US" dirty="0" smtClean="0"/>
              <a:t>Lists, Loops, and Variable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Wise </a:t>
            </a:r>
            <a:r>
              <a:rPr lang="en-US" dirty="0"/>
              <a:t>variable name choices </a:t>
            </a:r>
            <a:r>
              <a:rPr lang="en-US" dirty="0" smtClean="0"/>
              <a:t>make loop syntax read like English</a:t>
            </a:r>
          </a:p>
          <a:p>
            <a:pPr lvl="1"/>
            <a:r>
              <a:rPr lang="en-US" dirty="0" smtClean="0"/>
              <a:t>That is, mnemonic, descriptive names</a:t>
            </a:r>
          </a:p>
          <a:p>
            <a:pPr lvl="1"/>
            <a:r>
              <a:rPr lang="en-US" dirty="0">
                <a:latin typeface="Courier"/>
              </a:rPr>
              <a:t>for row in table:</a:t>
            </a:r>
          </a:p>
          <a:p>
            <a:pPr lvl="1"/>
            <a:r>
              <a:rPr lang="en-US" dirty="0" smtClean="0">
                <a:latin typeface="Courier"/>
              </a:rPr>
              <a:t>for element in row:</a:t>
            </a:r>
          </a:p>
          <a:p>
            <a:pPr lvl="1"/>
            <a:r>
              <a:rPr lang="en-US" dirty="0" smtClean="0">
                <a:latin typeface="Courier"/>
              </a:rPr>
              <a:t>for word in words: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38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 Set-Up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028264" cy="4678363"/>
          </a:xfrm>
        </p:spPr>
        <p:txBody>
          <a:bodyPr/>
          <a:lstStyle/>
          <a:p>
            <a:r>
              <a:rPr lang="en-US" dirty="0" smtClean="0"/>
              <a:t>Course code and data files: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C:\Users\[your_username]\PythonBC</a:t>
            </a:r>
            <a:endParaRPr lang="en-US" dirty="0" smtClean="0"/>
          </a:p>
          <a:p>
            <a:r>
              <a:rPr lang="en-US" dirty="0" smtClean="0"/>
              <a:t>Cheatsheets</a:t>
            </a:r>
          </a:p>
          <a:p>
            <a:pPr lvl="1"/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C:\Users\[your_username]\PythonBC\cheatsheets</a:t>
            </a:r>
          </a:p>
          <a:p>
            <a:pPr lvl="1"/>
            <a:r>
              <a:rPr lang="en-US" sz="2000" dirty="0" smtClean="0"/>
              <a:t>From: </a:t>
            </a:r>
            <a:r>
              <a:rPr lang="en-US" sz="2000" dirty="0" smtClean="0">
                <a:hlinkClick r:id="rId2"/>
              </a:rPr>
              <a:t>http</a:t>
            </a:r>
            <a:r>
              <a:rPr lang="en-US" sz="2000" dirty="0">
                <a:hlinkClick r:id="rId2"/>
              </a:rPr>
              <a:t>://</a:t>
            </a:r>
            <a:r>
              <a:rPr lang="en-US" sz="2000" dirty="0" smtClean="0">
                <a:hlinkClick r:id="rId2"/>
              </a:rPr>
              <a:t>www.datasciencefree.com/cheatsheets.html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This PowerPoint</a:t>
            </a:r>
            <a:endParaRPr lang="en-US" dirty="0"/>
          </a:p>
          <a:p>
            <a:pPr lvl="1"/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:\Users\[your_username]\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PythonBC\PowerPoint</a:t>
            </a:r>
            <a:endParaRPr lang="en-US" sz="2400" dirty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54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57682"/>
            <a:ext cx="7772400" cy="4900954"/>
          </a:xfrm>
        </p:spPr>
        <p:txBody>
          <a:bodyPr/>
          <a:lstStyle/>
          <a:p>
            <a:r>
              <a:rPr lang="en-US" dirty="0" smtClean="0">
                <a:cs typeface="Courier New" panose="02070309020205020404" pitchFamily="49" charset="0"/>
              </a:rPr>
              <a:t>Sometimes you want to modify list elements in a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 smtClean="0"/>
              <a:t> loop</a:t>
            </a:r>
          </a:p>
          <a:p>
            <a:r>
              <a:rPr lang="en-US" dirty="0" smtClean="0"/>
              <a:t>One of these works, and the other doesn’t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180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91490" y="2756722"/>
            <a:ext cx="491031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[3, 4, 5]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element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 myList: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element += 1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rint(myList)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91489" y="4804177"/>
            <a:ext cx="619913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[3, 4, 5]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i in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range(len(myList)):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myList[i]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+= 1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print(myList)</a:t>
            </a:r>
          </a:p>
        </p:txBody>
      </p:sp>
    </p:spTree>
    <p:extLst>
      <p:ext uri="{BB962C8B-B14F-4D97-AF65-F5344CB8AC3E}">
        <p14:creationId xmlns:p14="http://schemas.microsoft.com/office/powerpoint/2010/main" val="372875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the sum of the first 10 terms of this summation using a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 smtClean="0"/>
              <a:t> loop:</a:t>
            </a:r>
          </a:p>
          <a:p>
            <a:pPr lvl="1"/>
            <a:r>
              <a:rPr lang="en-US" dirty="0" smtClean="0"/>
              <a:t>1 + </a:t>
            </a:r>
            <a:r>
              <a:rPr lang="en-US" i="1" dirty="0" smtClean="0"/>
              <a:t>x</a:t>
            </a:r>
            <a:r>
              <a:rPr lang="en-US" dirty="0" smtClean="0"/>
              <a:t> + </a:t>
            </a:r>
            <a:r>
              <a:rPr lang="en-US" i="1" dirty="0" smtClean="0"/>
              <a:t>x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i="1" dirty="0" smtClean="0"/>
              <a:t>x</a:t>
            </a:r>
            <a:r>
              <a:rPr lang="en-US" baseline="30000" dirty="0" smtClean="0"/>
              <a:t>3</a:t>
            </a:r>
            <a:r>
              <a:rPr lang="en-US" dirty="0" smtClean="0"/>
              <a:t> + </a:t>
            </a:r>
            <a:r>
              <a:rPr lang="en-US" i="1" dirty="0" smtClean="0"/>
              <a:t>x</a:t>
            </a:r>
            <a:r>
              <a:rPr lang="en-US" baseline="30000" dirty="0" smtClean="0"/>
              <a:t>4</a:t>
            </a:r>
            <a:r>
              <a:rPr lang="en-US" dirty="0" smtClean="0"/>
              <a:t> +…</a:t>
            </a:r>
          </a:p>
          <a:p>
            <a:pPr lvl="1"/>
            <a:r>
              <a:rPr lang="en-US" dirty="0" smtClean="0"/>
              <a:t>… for any value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0.0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 x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 1.0</a:t>
            </a:r>
          </a:p>
          <a:p>
            <a:pPr lvl="1"/>
            <a:r>
              <a:rPr lang="en-US" dirty="0" smtClean="0"/>
              <a:t>Let’s try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0.5</a:t>
            </a:r>
          </a:p>
          <a:p>
            <a:pPr lvl="1"/>
            <a:r>
              <a:rPr lang="en-US" dirty="0" smtClean="0"/>
              <a:t>Input </a:t>
            </a:r>
            <a:r>
              <a:rPr lang="en-U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  <a:r>
              <a:rPr lang="en-US" dirty="0" smtClean="0"/>
              <a:t>function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88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/>
              <a:t>Typical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 smtClean="0"/>
              <a:t> loop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77817" y="1845868"/>
            <a:ext cx="576952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keep_going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True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 = 0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while keep_going == True: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i = i + 1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if i**2 &gt;= 100: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keep_going = False</a:t>
            </a:r>
          </a:p>
        </p:txBody>
      </p:sp>
      <p:sp>
        <p:nvSpPr>
          <p:cNvPr id="6" name="Rectangle 5"/>
          <p:cNvSpPr/>
          <p:nvPr/>
        </p:nvSpPr>
        <p:spPr>
          <a:xfrm>
            <a:off x="2785533" y="2734732"/>
            <a:ext cx="3920067" cy="431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55658" y="1235437"/>
            <a:ext cx="2569934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Loop keeps iterating as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long as this Boolean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statement is </a:t>
            </a:r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9" name="Straight Arrow Connector 8"/>
          <p:cNvCxnSpPr>
            <a:stCxn id="7" idx="1"/>
            <a:endCxn id="6" idx="0"/>
          </p:cNvCxnSpPr>
          <p:nvPr/>
        </p:nvCxnSpPr>
        <p:spPr>
          <a:xfrm flipH="1">
            <a:off x="4745567" y="1697102"/>
            <a:ext cx="1510091" cy="10376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51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loop structure on the previous slide</a:t>
            </a:r>
          </a:p>
          <a:p>
            <a:r>
              <a:rPr lang="en-US" dirty="0" smtClean="0"/>
              <a:t>Use a while loop to compute the series</a:t>
            </a:r>
          </a:p>
          <a:p>
            <a:pPr lvl="1"/>
            <a:r>
              <a:rPr lang="en-US" dirty="0"/>
              <a:t>1 + </a:t>
            </a:r>
            <a:r>
              <a:rPr lang="en-US" i="1" dirty="0"/>
              <a:t>x</a:t>
            </a:r>
            <a:r>
              <a:rPr lang="en-US" dirty="0"/>
              <a:t> + </a:t>
            </a:r>
            <a:r>
              <a:rPr lang="en-US" i="1" dirty="0"/>
              <a:t>x</a:t>
            </a:r>
            <a:r>
              <a:rPr lang="en-US" baseline="30000" dirty="0"/>
              <a:t>2</a:t>
            </a:r>
            <a:r>
              <a:rPr lang="en-US" dirty="0"/>
              <a:t> + </a:t>
            </a:r>
            <a:r>
              <a:rPr lang="en-US" i="1" dirty="0"/>
              <a:t>x</a:t>
            </a:r>
            <a:r>
              <a:rPr lang="en-US" baseline="30000" dirty="0"/>
              <a:t>3</a:t>
            </a:r>
            <a:r>
              <a:rPr lang="en-US" dirty="0"/>
              <a:t> + </a:t>
            </a:r>
            <a:r>
              <a:rPr lang="en-US" i="1" dirty="0"/>
              <a:t>x</a:t>
            </a:r>
            <a:r>
              <a:rPr lang="en-US" baseline="30000" dirty="0"/>
              <a:t>4</a:t>
            </a:r>
            <a:r>
              <a:rPr lang="en-US" dirty="0"/>
              <a:t> +…</a:t>
            </a:r>
          </a:p>
          <a:p>
            <a:r>
              <a:rPr lang="en-US" dirty="0" smtClean="0"/>
              <a:t>Directions</a:t>
            </a:r>
          </a:p>
          <a:p>
            <a:pPr lvl="1"/>
            <a:r>
              <a:rPr lang="en-US" dirty="0" smtClean="0"/>
              <a:t>Input </a:t>
            </a:r>
            <a:r>
              <a:rPr lang="en-US" i="1" dirty="0"/>
              <a:t>x</a:t>
            </a:r>
            <a:r>
              <a:rPr lang="en-US" dirty="0"/>
              <a:t>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/>
              <a:t>function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0.0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 x &lt; 1.0</a:t>
            </a:r>
          </a:p>
          <a:p>
            <a:pPr lvl="1"/>
            <a:r>
              <a:rPr lang="en-US" dirty="0" smtClean="0"/>
              <a:t>Keep adding additional terms while the incremental terms are greater than 10</a:t>
            </a:r>
            <a:r>
              <a:rPr lang="en-US" baseline="30000" dirty="0" smtClean="0"/>
              <a:t>-8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05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219200"/>
            <a:ext cx="7984067" cy="4906963"/>
          </a:xfrm>
        </p:spPr>
        <p:txBody>
          <a:bodyPr/>
          <a:lstStyle/>
          <a:p>
            <a:r>
              <a:rPr lang="en-US" dirty="0" smtClean="0"/>
              <a:t>Loop control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US" dirty="0" smtClean="0"/>
              <a:t> breaks out from the lowest level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 smtClean="0"/>
              <a:t> loop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r>
              <a:rPr lang="en-US" dirty="0" smtClean="0"/>
              <a:t> skips remainder of the current loop iteration and proceeds with the next iteration</a:t>
            </a:r>
          </a:p>
          <a:p>
            <a:r>
              <a:rPr lang="en-US" dirty="0" smtClean="0"/>
              <a:t>Let’s revise the last program to use these concepts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15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219200"/>
            <a:ext cx="7984067" cy="4906963"/>
          </a:xfrm>
        </p:spPr>
        <p:txBody>
          <a:bodyPr/>
          <a:lstStyle/>
          <a:p>
            <a:pPr>
              <a:spcBef>
                <a:spcPts val="10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r>
              <a:rPr lang="en-US" dirty="0" smtClean="0"/>
              <a:t> examples</a:t>
            </a:r>
          </a:p>
          <a:p>
            <a:pPr lvl="1">
              <a:spcBef>
                <a:spcPts val="100"/>
              </a:spcBef>
            </a:pPr>
            <a:r>
              <a:rPr lang="en-US" dirty="0" smtClean="0"/>
              <a:t>Revise </a:t>
            </a:r>
            <a:r>
              <a:rPr lang="en-US" dirty="0"/>
              <a:t>the last program to 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endParaRPr lang="en-US" dirty="0" smtClean="0"/>
          </a:p>
          <a:p>
            <a:pPr lvl="1">
              <a:spcBef>
                <a:spcPts val="100"/>
              </a:spcBef>
            </a:pPr>
            <a:r>
              <a:rPr lang="en-US" dirty="0" smtClean="0"/>
              <a:t>See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Loops.ipynb</a:t>
            </a:r>
            <a:r>
              <a:rPr lang="en-US" dirty="0" smtClean="0"/>
              <a:t>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732" y="2681897"/>
            <a:ext cx="644842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4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981512"/>
            <a:ext cx="7984067" cy="514465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r>
              <a:rPr lang="en-US" dirty="0" smtClean="0"/>
              <a:t> examples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Iterate through a list… adding all the elements that are either integers or floats 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Uses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continue</a:t>
            </a:r>
            <a:endParaRPr lang="en-US" dirty="0" smtClean="0"/>
          </a:p>
          <a:p>
            <a:pPr lvl="1">
              <a:spcBef>
                <a:spcPts val="0"/>
              </a:spcBef>
            </a:pPr>
            <a:r>
              <a:rPr lang="en-US" dirty="0" smtClean="0"/>
              <a:t>See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Loops.ipynb</a:t>
            </a:r>
            <a:r>
              <a:rPr lang="en-US" dirty="0" smtClean="0"/>
              <a:t>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389" y="3352363"/>
            <a:ext cx="6701062" cy="30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3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981512"/>
            <a:ext cx="7984067" cy="514465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r>
              <a:rPr lang="en-US" dirty="0" smtClean="0"/>
              <a:t> examples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Iterate through a list… adding all the elements that are either integers or floats 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Another approach</a:t>
            </a:r>
            <a:endParaRPr lang="en-US" dirty="0" smtClean="0"/>
          </a:p>
          <a:p>
            <a:pPr lvl="1">
              <a:spcBef>
                <a:spcPts val="0"/>
              </a:spcBef>
            </a:pPr>
            <a:r>
              <a:rPr lang="en-US" dirty="0" smtClean="0"/>
              <a:t>See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Loops.ipynb</a:t>
            </a:r>
            <a:r>
              <a:rPr lang="en-US" dirty="0" smtClean="0"/>
              <a:t>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752" y="3471069"/>
            <a:ext cx="6232484" cy="26550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35479" y="4454554"/>
            <a:ext cx="981512" cy="2348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96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Loops—Summary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29501"/>
            <a:ext cx="7772400" cy="4678363"/>
          </a:xfrm>
        </p:spPr>
        <p:txBody>
          <a:bodyPr/>
          <a:lstStyle/>
          <a:p>
            <a:r>
              <a:rPr lang="en-US" dirty="0" smtClean="0"/>
              <a:t>Iterate directly through elements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Iterate using indices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Can loop through any </a:t>
            </a:r>
            <a:r>
              <a:rPr lang="en-US" i="1" u="sng" dirty="0" smtClean="0"/>
              <a:t>iterable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Tuples</a:t>
            </a:r>
          </a:p>
          <a:p>
            <a:pPr lvl="1"/>
            <a:r>
              <a:rPr lang="en-US" dirty="0" smtClean="0"/>
              <a:t>Dictionaries</a:t>
            </a:r>
          </a:p>
          <a:p>
            <a:pPr lvl="1"/>
            <a:r>
              <a:rPr lang="en-US" dirty="0" smtClean="0"/>
              <a:t>Many more data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68145" y="1531864"/>
            <a:ext cx="491031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[3, 4, 5]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element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 myList: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print(element)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68144" y="3287479"/>
            <a:ext cx="619913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[3, 4, 5]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i in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range(len(myList)):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print(myList[i]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121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43584"/>
            <a:ext cx="7772400" cy="5182580"/>
          </a:xfrm>
        </p:spPr>
        <p:txBody>
          <a:bodyPr/>
          <a:lstStyle/>
          <a:p>
            <a:r>
              <a:rPr lang="en-US" dirty="0" smtClean="0"/>
              <a:t>Exercise 5.1, pg. 64-5</a:t>
            </a:r>
          </a:p>
          <a:p>
            <a:r>
              <a:rPr lang="en-US" dirty="0" smtClean="0"/>
              <a:t>Open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iris.py</a:t>
            </a:r>
            <a:r>
              <a:rPr lang="en-US" dirty="0" smtClean="0"/>
              <a:t> in Spyder and complete the two programs in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499" y="2659058"/>
            <a:ext cx="6196518" cy="383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Blackboard Course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112642" cy="4678363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https://blackboard.wm.edu</a:t>
            </a:r>
            <a:endParaRPr lang="en-US" dirty="0" smtClean="0"/>
          </a:p>
          <a:p>
            <a:r>
              <a:rPr lang="en-US" dirty="0" smtClean="0"/>
              <a:t>Course name: </a:t>
            </a:r>
          </a:p>
          <a:p>
            <a:pPr lvl="1"/>
            <a:r>
              <a:rPr lang="en-US" dirty="0" smtClean="0"/>
              <a:t>BUAD </a:t>
            </a:r>
            <a:r>
              <a:rPr lang="en-US" dirty="0"/>
              <a:t>502C </a:t>
            </a:r>
            <a:r>
              <a:rPr lang="en-US" dirty="0" smtClean="0"/>
              <a:t>Python </a:t>
            </a:r>
            <a:r>
              <a:rPr lang="en-US" dirty="0"/>
              <a:t>Programming (CRN 31789)</a:t>
            </a:r>
            <a:endParaRPr lang="en-US" dirty="0" smtClean="0"/>
          </a:p>
          <a:p>
            <a:r>
              <a:rPr lang="en-US" dirty="0" smtClean="0"/>
              <a:t>Content</a:t>
            </a:r>
          </a:p>
          <a:p>
            <a:pPr lvl="1"/>
            <a:r>
              <a:rPr lang="en-US" dirty="0" smtClean="0"/>
              <a:t>Session video recordings</a:t>
            </a:r>
          </a:p>
          <a:p>
            <a:pPr lvl="1"/>
            <a:r>
              <a:rPr lang="en-US" dirty="0" smtClean="0"/>
              <a:t>End-of-week competency exam</a:t>
            </a:r>
          </a:p>
          <a:p>
            <a:pPr lvl="1"/>
            <a:r>
              <a:rPr lang="en-US" dirty="0" smtClean="0"/>
              <a:t>Submission of competency exam</a:t>
            </a:r>
          </a:p>
          <a:p>
            <a:pPr lvl="1"/>
            <a:r>
              <a:rPr lang="en-US" dirty="0" smtClean="0"/>
              <a:t>Link to github course materials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08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13699"/>
            <a:ext cx="7772400" cy="4678363"/>
          </a:xfrm>
        </p:spPr>
        <p:txBody>
          <a:bodyPr/>
          <a:lstStyle/>
          <a:p>
            <a:r>
              <a:rPr lang="en-US" dirty="0" smtClean="0"/>
              <a:t>Lists of lists require “nested”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 smtClean="0"/>
              <a:t> loops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Can also do this: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7708" y="1683447"/>
            <a:ext cx="63882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myListInt = [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0,1,2,3],[4,5,6,7],[8,9,10,11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]]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i in range(len(myListInt)):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for j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range(len(myListInt[i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print(myListInt[i][j])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7708" y="3433738"/>
            <a:ext cx="63882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myListInt = [[0,1,2,3],[4,5,6,7],[8,9,10,11]]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row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myListInt: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for element in row: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print(element)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04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13699"/>
            <a:ext cx="7772400" cy="4678363"/>
          </a:xfrm>
        </p:spPr>
        <p:txBody>
          <a:bodyPr/>
          <a:lstStyle/>
          <a:p>
            <a:r>
              <a:rPr lang="en-US" dirty="0" smtClean="0"/>
              <a:t>Compute transpose of 2-dimensional list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>
              <a:spcBef>
                <a:spcPts val="3000"/>
              </a:spcBef>
            </a:pPr>
            <a:r>
              <a:rPr lang="en-US" dirty="0" smtClean="0"/>
              <a:t>E.g., </a:t>
            </a:r>
            <a:r>
              <a:rPr lang="en-US" i="1" dirty="0" smtClean="0"/>
              <a:t>A</a:t>
            </a:r>
            <a:r>
              <a:rPr lang="en-US" dirty="0" smtClean="0"/>
              <a:t>[0,2] = </a:t>
            </a:r>
            <a:r>
              <a:rPr lang="en-US" i="1" dirty="0"/>
              <a:t>c, </a:t>
            </a:r>
            <a:r>
              <a:rPr lang="en-US" i="1" dirty="0" smtClean="0"/>
              <a:t>B</a:t>
            </a:r>
            <a:r>
              <a:rPr lang="en-US" dirty="0" smtClean="0"/>
              <a:t>[2,0] </a:t>
            </a:r>
            <a:r>
              <a:rPr lang="en-US" dirty="0"/>
              <a:t>= </a:t>
            </a:r>
            <a:r>
              <a:rPr lang="en-US" i="1" dirty="0"/>
              <a:t>c</a:t>
            </a:r>
            <a:endParaRPr lang="en-US" i="1" dirty="0" smtClean="0"/>
          </a:p>
          <a:p>
            <a:r>
              <a:rPr lang="en-US" dirty="0" smtClean="0"/>
              <a:t>For each </a:t>
            </a:r>
            <a:r>
              <a:rPr lang="en-US" i="1" dirty="0" smtClean="0"/>
              <a:t>i</a:t>
            </a:r>
            <a:r>
              <a:rPr lang="en-US" dirty="0" smtClean="0"/>
              <a:t> and </a:t>
            </a:r>
            <a:r>
              <a:rPr lang="en-US" i="1" dirty="0" smtClean="0"/>
              <a:t>j</a:t>
            </a:r>
            <a:r>
              <a:rPr lang="en-US" dirty="0" smtClean="0"/>
              <a:t>, </a:t>
            </a:r>
            <a:r>
              <a:rPr lang="en-US" i="1" dirty="0" smtClean="0"/>
              <a:t>B</a:t>
            </a:r>
            <a:r>
              <a:rPr lang="en-US" dirty="0" smtClean="0"/>
              <a:t>[</a:t>
            </a:r>
            <a:r>
              <a:rPr lang="en-US" i="1" dirty="0" smtClean="0"/>
              <a:t>j</a:t>
            </a:r>
            <a:r>
              <a:rPr lang="en-US" dirty="0" smtClean="0"/>
              <a:t>][</a:t>
            </a:r>
            <a:r>
              <a:rPr lang="en-US" i="1" dirty="0" smtClean="0"/>
              <a:t>i</a:t>
            </a:r>
            <a:r>
              <a:rPr lang="en-US" dirty="0" smtClean="0"/>
              <a:t>] = </a:t>
            </a:r>
            <a:r>
              <a:rPr lang="en-US" i="1" dirty="0" smtClean="0"/>
              <a:t>A</a:t>
            </a:r>
            <a:r>
              <a:rPr lang="en-US" dirty="0" smtClean="0"/>
              <a:t>[</a:t>
            </a:r>
            <a:r>
              <a:rPr lang="en-US" i="1" dirty="0" smtClean="0"/>
              <a:t>i</a:t>
            </a:r>
            <a:r>
              <a:rPr lang="en-US" dirty="0" smtClean="0"/>
              <a:t>][</a:t>
            </a:r>
            <a:r>
              <a:rPr lang="en-US" i="1" dirty="0" smtClean="0"/>
              <a:t>j</a:t>
            </a:r>
            <a:r>
              <a:rPr lang="en-US" dirty="0" smtClean="0"/>
              <a:t>]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209797" y="1466414"/>
                <a:ext cx="3038011" cy="1581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797" y="1466414"/>
                <a:ext cx="3038011" cy="15815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046171" y="187768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0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01236" y="187768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56301" y="187768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2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31997" y="211593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0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31997" y="238961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31997" y="269739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2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22525" y="21069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0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22525" y="238066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22525" y="268843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2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87357" y="183645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0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42422" y="183645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97487" y="183645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2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17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List Comprehension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43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Comprehension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know what these programs do: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The shorthand for creating these lists are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See </a:t>
            </a:r>
            <a:r>
              <a:rPr lang="en-US" dirty="0" smtClean="0">
                <a:latin typeface="Courier"/>
                <a:cs typeface="Courier New" panose="02070309020205020404" pitchFamily="49" charset="0"/>
              </a:rPr>
              <a:t>ListComprehension.ipynb</a:t>
            </a:r>
            <a:r>
              <a:rPr lang="en-US" dirty="0" smtClean="0">
                <a:cs typeface="Courier New" panose="02070309020205020404" pitchFamily="49" charset="0"/>
              </a:rPr>
              <a:t>    </a:t>
            </a:r>
            <a:endParaRPr lang="en-US" dirty="0"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608" y="1970583"/>
            <a:ext cx="4125139" cy="24302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302" y="5497513"/>
            <a:ext cx="3190875" cy="857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5497513"/>
            <a:ext cx="344805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1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 of basic list comprehension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72611"/>
          <a:stretch/>
        </p:blipFill>
        <p:spPr>
          <a:xfrm>
            <a:off x="3062327" y="4148044"/>
            <a:ext cx="4125139" cy="6656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63850"/>
          <a:stretch/>
        </p:blipFill>
        <p:spPr>
          <a:xfrm>
            <a:off x="2293612" y="5293234"/>
            <a:ext cx="5895211" cy="572547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665218" y="1963006"/>
            <a:ext cx="4612001" cy="1886334"/>
            <a:chOff x="1409350" y="4633473"/>
            <a:chExt cx="4612001" cy="1886334"/>
          </a:xfrm>
        </p:grpSpPr>
        <p:sp>
          <p:nvSpPr>
            <p:cNvPr id="7" name="TextBox 6"/>
            <p:cNvSpPr txBox="1"/>
            <p:nvPr/>
          </p:nvSpPr>
          <p:spPr>
            <a:xfrm>
              <a:off x="1409350" y="4633473"/>
              <a:ext cx="498855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/>
                <a:t>[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522496" y="4633473"/>
              <a:ext cx="498855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/>
                <a:t>]</a:t>
              </a:r>
              <a:endParaRPr lang="en-US" sz="88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795244" y="5112757"/>
              <a:ext cx="771787" cy="7214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072081" y="6150475"/>
              <a:ext cx="1813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What to append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0"/>
              <a:endCxn id="9" idx="2"/>
            </p:cNvCxnSpPr>
            <p:nvPr/>
          </p:nvCxnSpPr>
          <p:spPr>
            <a:xfrm flipH="1" flipV="1">
              <a:off x="2181138" y="5834211"/>
              <a:ext cx="797602" cy="3162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2902591" y="5112757"/>
              <a:ext cx="2676088" cy="7214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55803" y="6147855"/>
              <a:ext cx="1813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For Iterator</a:t>
              </a:r>
              <a:endParaRPr lang="en-US" dirty="0"/>
            </a:p>
          </p:txBody>
        </p:sp>
        <p:cxnSp>
          <p:nvCxnSpPr>
            <p:cNvPr id="14" name="Straight Arrow Connector 13"/>
            <p:cNvCxnSpPr>
              <a:stCxn id="13" idx="0"/>
              <a:endCxn id="12" idx="2"/>
            </p:cNvCxnSpPr>
            <p:nvPr/>
          </p:nvCxnSpPr>
          <p:spPr>
            <a:xfrm flipH="1" flipV="1">
              <a:off x="4240635" y="5834211"/>
              <a:ext cx="721827" cy="3136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/>
          <p:cNvSpPr/>
          <p:nvPr/>
        </p:nvSpPr>
        <p:spPr>
          <a:xfrm>
            <a:off x="4542817" y="5361066"/>
            <a:ext cx="257783" cy="5015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880049" y="5357818"/>
            <a:ext cx="3106360" cy="5015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070685" y="4337069"/>
            <a:ext cx="1569409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811174" y="4534218"/>
            <a:ext cx="128892" cy="2968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/>
          <p:cNvCxnSpPr>
            <a:stCxn id="22" idx="2"/>
            <a:endCxn id="19" idx="0"/>
          </p:cNvCxnSpPr>
          <p:nvPr/>
        </p:nvCxnSpPr>
        <p:spPr>
          <a:xfrm flipH="1">
            <a:off x="4671709" y="4831020"/>
            <a:ext cx="203911" cy="530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1" idx="2"/>
            <a:endCxn id="20" idx="0"/>
          </p:cNvCxnSpPr>
          <p:nvPr/>
        </p:nvCxnSpPr>
        <p:spPr>
          <a:xfrm>
            <a:off x="3855390" y="4587828"/>
            <a:ext cx="2577839" cy="7699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77659" y="2170188"/>
            <a:ext cx="192873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Square brackets </a:t>
            </a:r>
            <a:br>
              <a:rPr lang="en-US" dirty="0" smtClean="0"/>
            </a:br>
            <a:r>
              <a:rPr lang="en-US" dirty="0" smtClean="0"/>
              <a:t>indicate that a </a:t>
            </a:r>
            <a:br>
              <a:rPr lang="en-US" dirty="0" smtClean="0"/>
            </a:br>
            <a:r>
              <a:rPr lang="en-US" dirty="0" smtClean="0"/>
              <a:t>list is being </a:t>
            </a:r>
            <a:br>
              <a:rPr lang="en-US" dirty="0" smtClean="0"/>
            </a:br>
            <a:r>
              <a:rPr lang="en-US" dirty="0" smtClean="0"/>
              <a:t>created</a:t>
            </a:r>
            <a:endParaRPr lang="en-US" dirty="0"/>
          </a:p>
        </p:txBody>
      </p:sp>
      <p:cxnSp>
        <p:nvCxnSpPr>
          <p:cNvPr id="31" name="Straight Arrow Connector 30"/>
          <p:cNvCxnSpPr>
            <a:stCxn id="29" idx="3"/>
            <a:endCxn id="7" idx="1"/>
          </p:cNvCxnSpPr>
          <p:nvPr/>
        </p:nvCxnSpPr>
        <p:spPr>
          <a:xfrm flipV="1">
            <a:off x="3006392" y="2686281"/>
            <a:ext cx="658826" cy="84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13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791" y="3054177"/>
            <a:ext cx="5085403" cy="1334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Comprehension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41269"/>
            <a:ext cx="7772400" cy="147174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04465" y="1561362"/>
            <a:ext cx="380104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The value you want to append </a:t>
            </a:r>
            <a:br>
              <a:rPr lang="en-US" dirty="0" smtClean="0"/>
            </a:br>
            <a:r>
              <a:rPr lang="en-US" dirty="0" smtClean="0"/>
              <a:t>to the list based on the variable </a:t>
            </a:r>
            <a:br>
              <a:rPr lang="en-US" dirty="0" smtClean="0"/>
            </a:br>
            <a:r>
              <a:rPr lang="en-US" dirty="0" smtClean="0"/>
              <a:t>quantities you are iterating through.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793989" y="3129060"/>
            <a:ext cx="568171" cy="266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438567" y="3129060"/>
            <a:ext cx="2410318" cy="266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29954" y="3129060"/>
            <a:ext cx="150919" cy="266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14400" y="1654146"/>
            <a:ext cx="280076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Square brackets indicate</a:t>
            </a:r>
            <a:br>
              <a:rPr lang="en-US" dirty="0" smtClean="0"/>
            </a:br>
            <a:r>
              <a:rPr lang="en-US" dirty="0" smtClean="0"/>
              <a:t>that a list is being created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611408" y="4566592"/>
            <a:ext cx="463139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An expression that causes a variable, </a:t>
            </a:r>
            <a:br>
              <a:rPr lang="en-US" dirty="0" smtClean="0"/>
            </a:br>
            <a:r>
              <a:rPr lang="en-US" dirty="0" smtClean="0">
                <a:latin typeface="Courier" pitchFamily="49" charset="0"/>
              </a:rPr>
              <a:t>i</a:t>
            </a:r>
            <a:r>
              <a:rPr lang="en-US" dirty="0" smtClean="0"/>
              <a:t> in this case, to iterate over many values.  </a:t>
            </a:r>
            <a:br>
              <a:rPr lang="en-US" dirty="0" smtClean="0"/>
            </a:br>
            <a:r>
              <a:rPr lang="en-US" dirty="0" smtClean="0"/>
              <a:t>You can iterate through lists, dictionaries, </a:t>
            </a:r>
            <a:br>
              <a:rPr lang="en-US" dirty="0" smtClean="0"/>
            </a:br>
            <a:r>
              <a:rPr lang="en-US" dirty="0" smtClean="0"/>
              <a:t>tuples and other data structures.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1" idx="0"/>
          </p:cNvCxnSpPr>
          <p:nvPr/>
        </p:nvCxnSpPr>
        <p:spPr>
          <a:xfrm flipV="1">
            <a:off x="4927106" y="3319970"/>
            <a:ext cx="1677880" cy="12466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2"/>
            <a:endCxn id="7" idx="0"/>
          </p:cNvCxnSpPr>
          <p:nvPr/>
        </p:nvCxnSpPr>
        <p:spPr>
          <a:xfrm flipH="1">
            <a:off x="5078075" y="2484692"/>
            <a:ext cx="1526911" cy="6443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3"/>
            <a:endCxn id="9" idx="0"/>
          </p:cNvCxnSpPr>
          <p:nvPr/>
        </p:nvCxnSpPr>
        <p:spPr>
          <a:xfrm>
            <a:off x="3715167" y="1977312"/>
            <a:ext cx="990247" cy="11517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8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011886" cy="4678363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smtClean="0">
                <a:latin typeface="Courier"/>
              </a:rPr>
              <a:t>if</a:t>
            </a:r>
            <a:r>
              <a:rPr lang="en-US" dirty="0" smtClean="0"/>
              <a:t> statements in list comprehension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99" y="2566594"/>
            <a:ext cx="6657823" cy="250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5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394" y="3338924"/>
            <a:ext cx="2292873" cy="169342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/>
          <a:srcRect b="46964"/>
          <a:stretch/>
        </p:blipFill>
        <p:spPr>
          <a:xfrm>
            <a:off x="2741172" y="5372788"/>
            <a:ext cx="5339268" cy="10670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8410"/>
            <a:ext cx="8054502" cy="4997754"/>
          </a:xfrm>
        </p:spPr>
        <p:txBody>
          <a:bodyPr/>
          <a:lstStyle/>
          <a:p>
            <a:r>
              <a:rPr lang="en-US" dirty="0" smtClean="0"/>
              <a:t>Structure of list comprehension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 smtClean="0"/>
              <a:t> filter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197</a:t>
            </a:fld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557070" y="6053659"/>
            <a:ext cx="257783" cy="4011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894302" y="6050411"/>
            <a:ext cx="1514277" cy="4011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754080" y="4249008"/>
            <a:ext cx="1305459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522548" y="4680406"/>
            <a:ext cx="128892" cy="2968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/>
          <p:cNvCxnSpPr>
            <a:stCxn id="22" idx="2"/>
            <a:endCxn id="19" idx="0"/>
          </p:cNvCxnSpPr>
          <p:nvPr/>
        </p:nvCxnSpPr>
        <p:spPr>
          <a:xfrm flipH="1">
            <a:off x="3685962" y="4977208"/>
            <a:ext cx="901032" cy="10764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20" idx="0"/>
          </p:cNvCxnSpPr>
          <p:nvPr/>
        </p:nvCxnSpPr>
        <p:spPr>
          <a:xfrm>
            <a:off x="3394953" y="4499767"/>
            <a:ext cx="1256488" cy="15506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1583491" y="1447433"/>
            <a:ext cx="6820192" cy="1886334"/>
            <a:chOff x="1583491" y="1963006"/>
            <a:chExt cx="6820192" cy="1886334"/>
          </a:xfrm>
        </p:grpSpPr>
        <p:sp>
          <p:nvSpPr>
            <p:cNvPr id="7" name="TextBox 6"/>
            <p:cNvSpPr txBox="1"/>
            <p:nvPr/>
          </p:nvSpPr>
          <p:spPr>
            <a:xfrm>
              <a:off x="1583491" y="1963006"/>
              <a:ext cx="498855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/>
                <a:t>[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04828" y="1963006"/>
              <a:ext cx="498855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/>
                <a:t>]</a:t>
              </a:r>
              <a:endParaRPr lang="en-US" sz="88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969385" y="2442290"/>
              <a:ext cx="771787" cy="7214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46222" y="3480008"/>
              <a:ext cx="1813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What to append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0"/>
              <a:endCxn id="9" idx="2"/>
            </p:cNvCxnSpPr>
            <p:nvPr/>
          </p:nvCxnSpPr>
          <p:spPr>
            <a:xfrm flipH="1" flipV="1">
              <a:off x="2355279" y="3163744"/>
              <a:ext cx="797602" cy="3162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3076732" y="2442290"/>
              <a:ext cx="2676088" cy="7214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229944" y="3477388"/>
              <a:ext cx="1813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For Iterator</a:t>
              </a:r>
              <a:endParaRPr lang="en-US" dirty="0"/>
            </a:p>
          </p:txBody>
        </p:sp>
        <p:cxnSp>
          <p:nvCxnSpPr>
            <p:cNvPr id="14" name="Straight Arrow Connector 13"/>
            <p:cNvCxnSpPr>
              <a:stCxn id="13" idx="0"/>
              <a:endCxn id="12" idx="2"/>
            </p:cNvCxnSpPr>
            <p:nvPr/>
          </p:nvCxnSpPr>
          <p:spPr>
            <a:xfrm flipH="1" flipV="1">
              <a:off x="4414776" y="3163744"/>
              <a:ext cx="721827" cy="3136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5902604" y="2442290"/>
              <a:ext cx="2100743" cy="7214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799306" y="3478225"/>
              <a:ext cx="2525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Boolean Filtering Logic</a:t>
              </a:r>
              <a:endParaRPr lang="en-US" dirty="0"/>
            </a:p>
          </p:txBody>
        </p:sp>
        <p:cxnSp>
          <p:nvCxnSpPr>
            <p:cNvPr id="28" name="Straight Arrow Connector 27"/>
            <p:cNvCxnSpPr>
              <a:stCxn id="27" idx="0"/>
              <a:endCxn id="26" idx="2"/>
            </p:cNvCxnSpPr>
            <p:nvPr/>
          </p:nvCxnSpPr>
          <p:spPr>
            <a:xfrm flipH="1" flipV="1">
              <a:off x="6952976" y="3163744"/>
              <a:ext cx="108872" cy="3144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>
            <a:off x="5547570" y="6045083"/>
            <a:ext cx="2357258" cy="4011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3162123" y="4472369"/>
            <a:ext cx="1732407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/>
          <p:cNvCxnSpPr>
            <a:endCxn id="32" idx="0"/>
          </p:cNvCxnSpPr>
          <p:nvPr/>
        </p:nvCxnSpPr>
        <p:spPr>
          <a:xfrm>
            <a:off x="4229944" y="4723128"/>
            <a:ext cx="2496255" cy="13219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98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011886" cy="4678363"/>
          </a:xfrm>
        </p:spPr>
        <p:txBody>
          <a:bodyPr/>
          <a:lstStyle/>
          <a:p>
            <a:r>
              <a:rPr lang="en-US" dirty="0" smtClean="0"/>
              <a:t>2-dimensional list comprehension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040" y="2549204"/>
            <a:ext cx="7216801" cy="10916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26062" y="2920992"/>
            <a:ext cx="3393802" cy="4155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37753" y="4012609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Insert lists in a list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>
            <a:stCxn id="7" idx="0"/>
            <a:endCxn id="6" idx="2"/>
          </p:cNvCxnSpPr>
          <p:nvPr/>
        </p:nvCxnSpPr>
        <p:spPr>
          <a:xfrm flipV="1">
            <a:off x="3940592" y="3336587"/>
            <a:ext cx="82371" cy="6760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17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7855131" cy="4678363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rite a list comprehension statement that creates a list of even numbers from 0 through 16.</a:t>
            </a:r>
          </a:p>
          <a:p>
            <a:r>
              <a:rPr lang="en-US" dirty="0" smtClean="0"/>
              <a:t>Write a list comprehension statement that iterates over the following list and only includes values if they are even</a:t>
            </a:r>
          </a:p>
          <a:p>
            <a:pPr lvl="1"/>
            <a:r>
              <a:rPr lang="en-US" sz="2000" dirty="0" smtClean="0">
                <a:latin typeface="Courier" pitchFamily="49" charset="0"/>
              </a:rPr>
              <a:t>my_list </a:t>
            </a:r>
            <a:r>
              <a:rPr lang="en-US" sz="2000" dirty="0">
                <a:latin typeface="Courier" pitchFamily="49" charset="0"/>
              </a:rPr>
              <a:t>= [5,11,12,34,51,62,8,18,19,20,21</a:t>
            </a:r>
            <a:r>
              <a:rPr lang="en-US" sz="2000" dirty="0" smtClean="0">
                <a:latin typeface="Courier" pitchFamily="49" charset="0"/>
              </a:rPr>
              <a:t>]</a:t>
            </a:r>
          </a:p>
          <a:p>
            <a:pPr lvl="1"/>
            <a:r>
              <a:rPr lang="en-US" dirty="0" smtClean="0"/>
              <a:t>Do so with and without a lambda function</a:t>
            </a:r>
          </a:p>
          <a:p>
            <a:r>
              <a:rPr lang="en-US" dirty="0" smtClean="0"/>
              <a:t>Revisit previous problem of creating list of elements from 0 to 15, </a:t>
            </a:r>
            <a:r>
              <a:rPr lang="en-US" i="1" u="sng" dirty="0" smtClean="0"/>
              <a:t>except</a:t>
            </a:r>
            <a:r>
              <a:rPr lang="en-US" dirty="0" smtClean="0"/>
              <a:t>  2, 5, 7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56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/>
              <a:t>Python </a:t>
            </a:r>
            <a:r>
              <a:rPr lang="en-US" dirty="0"/>
              <a:t>for Everybody: Exploring Data in Python 3, </a:t>
            </a:r>
            <a:r>
              <a:rPr lang="en-US" dirty="0" smtClean="0"/>
              <a:t>by Charles Severance</a:t>
            </a:r>
          </a:p>
          <a:p>
            <a:pPr lvl="1"/>
            <a:r>
              <a:rPr lang="en-US" dirty="0" smtClean="0"/>
              <a:t>amazon.com: $9.99</a:t>
            </a:r>
          </a:p>
          <a:p>
            <a:pPr lvl="1"/>
            <a:r>
              <a:rPr lang="en-US" dirty="0" smtClean="0"/>
              <a:t>Free electronic version </a:t>
            </a:r>
          </a:p>
          <a:p>
            <a:pPr lvl="2"/>
            <a:r>
              <a:rPr lang="en-US" sz="2000" dirty="0" smtClean="0">
                <a:hlinkClick r:id="rId2"/>
              </a:rPr>
              <a:t>http://do1.dr-chuck.com/pythonlearn/EN_us/pythonlearn.pdf</a:t>
            </a:r>
            <a:r>
              <a:rPr lang="en-US" sz="2000" dirty="0" smtClean="0"/>
              <a:t> </a:t>
            </a:r>
          </a:p>
          <a:p>
            <a:pPr lvl="1"/>
            <a:r>
              <a:rPr lang="en-US" dirty="0" smtClean="0"/>
              <a:t>I’ll reference relevant chapters</a:t>
            </a:r>
          </a:p>
          <a:p>
            <a:pPr lvl="1"/>
            <a:r>
              <a:rPr lang="en-US" dirty="0" smtClean="0"/>
              <a:t>We’ll </a:t>
            </a:r>
            <a:r>
              <a:rPr lang="en-US" dirty="0"/>
              <a:t>also </a:t>
            </a:r>
            <a:r>
              <a:rPr lang="en-US" dirty="0" smtClean="0"/>
              <a:t>cover material not in this book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Courier</a:t>
            </a:r>
            <a:r>
              <a:rPr lang="en-US" dirty="0" smtClean="0"/>
              <a:t> font indicates programming statements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49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Jupyter Notebook Set-up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Jupyter?</a:t>
            </a:r>
          </a:p>
          <a:p>
            <a:pPr lvl="1"/>
            <a:r>
              <a:rPr lang="en-US" dirty="0" smtClean="0"/>
              <a:t>Multiple coding cells</a:t>
            </a:r>
          </a:p>
          <a:p>
            <a:pPr lvl="1"/>
            <a:r>
              <a:rPr lang="en-US" dirty="0" smtClean="0"/>
              <a:t>Execute Python code, cell by cell</a:t>
            </a:r>
          </a:p>
          <a:p>
            <a:pPr lvl="1"/>
            <a:r>
              <a:rPr lang="en-US" dirty="0" smtClean="0"/>
              <a:t>Good environment for</a:t>
            </a:r>
          </a:p>
          <a:p>
            <a:pPr lvl="2"/>
            <a:r>
              <a:rPr lang="en-US" dirty="0" smtClean="0"/>
              <a:t>“Prototyping” code</a:t>
            </a:r>
          </a:p>
          <a:p>
            <a:pPr lvl="2"/>
            <a:r>
              <a:rPr lang="en-US" dirty="0" smtClean="0"/>
              <a:t>Exploring data</a:t>
            </a:r>
          </a:p>
          <a:p>
            <a:pPr lvl="2"/>
            <a:r>
              <a:rPr lang="en-US" dirty="0" smtClean="0"/>
              <a:t>Communicating analysis  sequence, including graphs</a:t>
            </a:r>
          </a:p>
          <a:p>
            <a:pPr lvl="1"/>
            <a:r>
              <a:rPr lang="en-US" dirty="0" smtClean="0"/>
              <a:t>Not good for running a large program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52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reate a list of even numbers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LCEven.py</a:t>
            </a:r>
          </a:p>
          <a:p>
            <a:r>
              <a:rPr lang="en-US" dirty="0" smtClean="0"/>
              <a:t>Sort through a list and print a number only if it is even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LCSortEven.py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4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logic in list comprehension: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944" y="2597659"/>
            <a:ext cx="7343312" cy="177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8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Here’s a couple more examples: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567" y="2043374"/>
            <a:ext cx="2790825" cy="2486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567" y="5040313"/>
            <a:ext cx="574357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7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7855131" cy="4678363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rite a list comprehension statement that filters a list of integers from 0 to 100, selecting only </a:t>
            </a:r>
            <a:r>
              <a:rPr lang="en-US" dirty="0"/>
              <a:t>those which are </a:t>
            </a:r>
            <a:r>
              <a:rPr lang="en-US" dirty="0" smtClean="0"/>
              <a:t>multiples </a:t>
            </a:r>
            <a:r>
              <a:rPr lang="en-US" dirty="0"/>
              <a:t>of </a:t>
            </a:r>
            <a:r>
              <a:rPr lang="en-US" dirty="0" smtClean="0"/>
              <a:t>5, and </a:t>
            </a:r>
            <a:r>
              <a:rPr lang="en-US" dirty="0"/>
              <a:t>includes the square of </a:t>
            </a:r>
            <a:r>
              <a:rPr lang="en-US" dirty="0" smtClean="0"/>
              <a:t>those </a:t>
            </a:r>
            <a:r>
              <a:rPr lang="en-US" dirty="0"/>
              <a:t>integers in </a:t>
            </a:r>
            <a:r>
              <a:rPr lang="en-US" dirty="0" smtClean="0"/>
              <a:t>the new list. </a:t>
            </a:r>
          </a:p>
          <a:p>
            <a:pPr lvl="1"/>
            <a:r>
              <a:rPr lang="en-US" dirty="0" smtClean="0"/>
              <a:t>Another way: create a list of the squares of integers which are evenly divided by 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29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Tuples Data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25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24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163762"/>
            <a:ext cx="8229600" cy="5024581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en-US" dirty="0" smtClean="0"/>
              <a:t>Tuples are like lists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E</a:t>
            </a:r>
            <a:r>
              <a:rPr lang="en-US" dirty="0" smtClean="0"/>
              <a:t>xcept they are </a:t>
            </a:r>
            <a:r>
              <a:rPr lang="en-US" i="1" u="sng" dirty="0" smtClean="0"/>
              <a:t>immutable</a:t>
            </a:r>
          </a:p>
          <a:p>
            <a:pPr lvl="2">
              <a:spcBef>
                <a:spcPts val="300"/>
              </a:spcBef>
            </a:pPr>
            <a:r>
              <a:rPr lang="en-US" dirty="0"/>
              <a:t>Tuple elements </a:t>
            </a:r>
            <a:r>
              <a:rPr lang="en-US" dirty="0" smtClean="0"/>
              <a:t>values cannot be changed</a:t>
            </a:r>
          </a:p>
          <a:p>
            <a:pPr lvl="2">
              <a:spcBef>
                <a:spcPts val="300"/>
              </a:spcBef>
            </a:pPr>
            <a:r>
              <a:rPr lang="en-US" dirty="0" smtClean="0"/>
              <a:t>Tuple elements cannot be deleted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Specified by parentheses</a:t>
            </a:r>
          </a:p>
          <a:p>
            <a:pPr lvl="2">
              <a:spcBef>
                <a:spcPts val="300"/>
              </a:spcBef>
            </a:pPr>
            <a:r>
              <a:rPr lang="en-US" dirty="0" smtClean="0"/>
              <a:t>Elements separated by commas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Tuples can have any number of elements</a:t>
            </a:r>
          </a:p>
          <a:p>
            <a:pPr lvl="2">
              <a:spcBef>
                <a:spcPts val="300"/>
              </a:spcBef>
            </a:pPr>
            <a:r>
              <a:rPr lang="en-US" dirty="0" smtClean="0"/>
              <a:t>Any data type, and mixed types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Iterable</a:t>
            </a:r>
          </a:p>
          <a:p>
            <a:pPr lvl="2">
              <a:spcBef>
                <a:spcPts val="300"/>
              </a:spcBef>
            </a:pPr>
            <a:r>
              <a:rPr lang="en-US" dirty="0" smtClean="0"/>
              <a:t>Can use in loops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02327" y="1014912"/>
            <a:ext cx="38715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(1,2)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('blue','green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=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('red',255,0,0)</a:t>
            </a:r>
          </a:p>
        </p:txBody>
      </p:sp>
    </p:spTree>
    <p:extLst>
      <p:ext uri="{BB962C8B-B14F-4D97-AF65-F5344CB8AC3E}">
        <p14:creationId xmlns:p14="http://schemas.microsoft.com/office/powerpoint/2010/main" val="429023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Access tuple values using indices, as you do with lists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8654" y="2721272"/>
            <a:ext cx="25474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(0,1)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print(x[0])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88654" y="4092859"/>
            <a:ext cx="38363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((0,1),(2,3))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print(y[0][1])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58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Tuples can have any number of entries of any data types</a:t>
            </a:r>
          </a:p>
          <a:p>
            <a:r>
              <a:rPr lang="en-US" dirty="0" smtClean="0"/>
              <a:t>E.g., a tuple with three elements is called a 3-tuple</a:t>
            </a:r>
          </a:p>
          <a:p>
            <a:pPr lvl="1"/>
            <a:r>
              <a:rPr lang="en-US" dirty="0" smtClean="0"/>
              <a:t>(15,22,29)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3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try these statements: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 tuple of tuples: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You cannot delete elements in tuples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94690" y="2493869"/>
            <a:ext cx="383630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((0,1),(2,3))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del y[0]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del y[0][1]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12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398" y="274638"/>
            <a:ext cx="8162488" cy="944562"/>
          </a:xfrm>
        </p:spPr>
        <p:txBody>
          <a:bodyPr/>
          <a:lstStyle/>
          <a:p>
            <a:r>
              <a:rPr lang="en-US" dirty="0"/>
              <a:t>Jupyter </a:t>
            </a:r>
            <a:r>
              <a:rPr lang="en-US" dirty="0" smtClean="0"/>
              <a:t>Development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</a:t>
            </a:r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545709" y="2211137"/>
            <a:ext cx="3024581" cy="4143626"/>
            <a:chOff x="2545709" y="2211137"/>
            <a:chExt cx="3024581" cy="4143626"/>
          </a:xfrm>
        </p:grpSpPr>
        <p:pic>
          <p:nvPicPr>
            <p:cNvPr id="1026" name="Picture 2" descr="fb1cbf50-d87b-43bb-a6b9-3ce3dade07c6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662" r="68291"/>
            <a:stretch/>
          </p:blipFill>
          <p:spPr bwMode="auto">
            <a:xfrm>
              <a:off x="2545709" y="2211137"/>
              <a:ext cx="3024581" cy="41436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2770461" y="2936147"/>
              <a:ext cx="2271322" cy="50333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852079" y="6184887"/>
              <a:ext cx="278431" cy="1190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697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try these statements: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You can replace tuples with other tuples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94690" y="1962492"/>
            <a:ext cx="252825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((0,1),(2,3))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y[0] = (4,5)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print(y)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 = ((0,1),(2,3))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(4,5)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print(y)</a:t>
            </a:r>
          </a:p>
        </p:txBody>
      </p:sp>
    </p:spTree>
    <p:extLst>
      <p:ext uri="{BB962C8B-B14F-4D97-AF65-F5344CB8AC3E}">
        <p14:creationId xmlns:p14="http://schemas.microsoft.com/office/powerpoint/2010/main" val="37195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32934"/>
            <a:ext cx="7772400" cy="4678363"/>
          </a:xfrm>
        </p:spPr>
        <p:txBody>
          <a:bodyPr/>
          <a:lstStyle/>
          <a:p>
            <a:r>
              <a:rPr lang="en-US" dirty="0" smtClean="0"/>
              <a:t>Be careful!  (a potential error)</a:t>
            </a:r>
          </a:p>
          <a:p>
            <a:r>
              <a:rPr lang="en-US" dirty="0" smtClean="0"/>
              <a:t>1-tuples are possible but need a comma after the element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If you have a 1-tuple, then you must access the element’s value using an index as in the last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73664" y="2865180"/>
            <a:ext cx="22525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t1 = (0)</a:t>
            </a: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print(type(t1))</a:t>
            </a: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print(t1)</a:t>
            </a: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print(t1[0])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21218" y="2865180"/>
            <a:ext cx="22525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t2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(0,)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print(type(t2))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print(t2)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print(t2[0])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25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have tuples of lists:</a:t>
            </a:r>
          </a:p>
          <a:p>
            <a:endParaRPr lang="en-US" dirty="0"/>
          </a:p>
          <a:p>
            <a:r>
              <a:rPr lang="en-US" dirty="0" smtClean="0"/>
              <a:t>Let’s try these statements: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What do you conclude from these computations?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06944" y="1948940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= ([0,1],[2,3])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06944" y="3302066"/>
            <a:ext cx="252825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= ([0,1],[2,3])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print(z[0])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print(z[0][1])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del z[0]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del z[0][1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del z[0][0]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21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/>
              <a:t>Slices work with tuples: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z[1:],z[:2],z[1:2]</a:t>
            </a:r>
          </a:p>
          <a:p>
            <a:r>
              <a:rPr lang="en-US" dirty="0" smtClean="0"/>
              <a:t>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sorted()</a:t>
            </a:r>
            <a:r>
              <a:rPr lang="en-US" dirty="0" smtClean="0">
                <a:cs typeface="Courier New" panose="02070309020205020404" pitchFamily="49" charset="0"/>
              </a:rPr>
              <a:t> with tuples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Sort by element in index 1 position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99068" y="2824380"/>
            <a:ext cx="3355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z = ((0,3),(2,2),(1,1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print(z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print(sorted(z))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99068" y="5431433"/>
            <a:ext cx="48718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z = ((0,3),(2,2),(1,1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= sorted(z, key = lambda x:x[1])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print(z)</a:t>
            </a:r>
          </a:p>
        </p:txBody>
      </p:sp>
    </p:spTree>
    <p:extLst>
      <p:ext uri="{BB962C8B-B14F-4D97-AF65-F5344CB8AC3E}">
        <p14:creationId xmlns:p14="http://schemas.microsoft.com/office/powerpoint/2010/main" val="324011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34480"/>
            <a:ext cx="7772400" cy="49069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A unique feature in Python (see </a:t>
            </a:r>
            <a:r>
              <a:rPr lang="en-US" dirty="0" smtClean="0">
                <a:latin typeface="Courier"/>
              </a:rPr>
              <a:t>10-1.py</a:t>
            </a:r>
            <a:r>
              <a:rPr lang="en-US" dirty="0" smtClean="0"/>
              <a:t>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Multiple variables on left-side of statement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Python automatically makes the intuitive assignments, if one is possible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179" y="2163600"/>
            <a:ext cx="3002560" cy="310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0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smtClean="0"/>
              <a:t>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easy to make mistakes with data structures:</a:t>
            </a:r>
          </a:p>
          <a:p>
            <a:pPr lvl="1"/>
            <a:r>
              <a:rPr lang="en-US" dirty="0" smtClean="0"/>
              <a:t>When you think you are using one data type but you are actually using another</a:t>
            </a:r>
          </a:p>
          <a:p>
            <a:pPr lvl="2"/>
            <a:r>
              <a:rPr lang="en-US" dirty="0" smtClean="0"/>
              <a:t>E.g., numerical quantities versus tuples</a:t>
            </a:r>
          </a:p>
          <a:p>
            <a:pPr lvl="1"/>
            <a:r>
              <a:rPr lang="en-US" dirty="0" smtClean="0"/>
              <a:t>Severance: “shape errors”</a:t>
            </a:r>
          </a:p>
          <a:p>
            <a:pPr lvl="1"/>
            <a:r>
              <a:rPr lang="en-US" dirty="0" smtClean="0"/>
              <a:t>Gives you errors or, worse, doesn’t reveal itself as an error</a:t>
            </a:r>
          </a:p>
          <a:p>
            <a:pPr lvl="1"/>
            <a:r>
              <a:rPr lang="en-US" dirty="0" smtClean="0"/>
              <a:t>Debug with the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type()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/>
              <a:t>function to check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98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58280"/>
            <a:ext cx="77724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Shape errors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“…errors caused when a data structure has the wrong, type, size, or composition.”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934" y="2493596"/>
            <a:ext cx="5186720" cy="14743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665" y="4223564"/>
            <a:ext cx="5809869" cy="155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Shape error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303255"/>
            <a:ext cx="7999645" cy="41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3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would you use lists?</a:t>
            </a:r>
          </a:p>
          <a:p>
            <a:r>
              <a:rPr lang="en-US" dirty="0" smtClean="0"/>
              <a:t>When would you use tuples?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37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0668"/>
            <a:ext cx="7772400" cy="5025496"/>
          </a:xfrm>
        </p:spPr>
        <p:txBody>
          <a:bodyPr/>
          <a:lstStyle/>
          <a:p>
            <a:r>
              <a:rPr lang="en-US" dirty="0" smtClean="0"/>
              <a:t>2-tuples of integers represent the indices of Wal-Mart distribution centers that serve </a:t>
            </a:r>
            <a:r>
              <a:rPr lang="en-US" dirty="0"/>
              <a:t>Wal-Mart </a:t>
            </a:r>
            <a:r>
              <a:rPr lang="en-US" dirty="0" smtClean="0"/>
              <a:t>stores</a:t>
            </a:r>
          </a:p>
          <a:p>
            <a:pPr lvl="1"/>
            <a:r>
              <a:rPr lang="en-US" dirty="0" smtClean="0"/>
              <a:t>For example, (2,4) means that distribution center 2 supplies store 4</a:t>
            </a:r>
          </a:p>
          <a:p>
            <a:r>
              <a:rPr lang="en-US" dirty="0" smtClean="0"/>
              <a:t>Indices are associated with locations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stores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dcs</a:t>
            </a:r>
            <a:r>
              <a:rPr lang="en-US" dirty="0" smtClean="0"/>
              <a:t> lists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5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121" y="274638"/>
            <a:ext cx="8112154" cy="944562"/>
          </a:xfrm>
        </p:spPr>
        <p:txBody>
          <a:bodyPr/>
          <a:lstStyle/>
          <a:p>
            <a:r>
              <a:rPr lang="en-US" dirty="0"/>
              <a:t>Jupyter Development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88572"/>
            <a:ext cx="7772400" cy="5037592"/>
          </a:xfrm>
        </p:spPr>
        <p:txBody>
          <a:bodyPr/>
          <a:lstStyle/>
          <a:p>
            <a:r>
              <a:rPr lang="en-US" dirty="0" smtClean="0"/>
              <a:t>Open new Jupyter notebook</a:t>
            </a:r>
          </a:p>
          <a:p>
            <a:pPr lvl="1"/>
            <a:r>
              <a:rPr lang="en-US" dirty="0" smtClean="0"/>
              <a:t>Click on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</a:p>
          <a:p>
            <a:pPr lvl="1"/>
            <a:r>
              <a:rPr lang="en-US" dirty="0" smtClean="0"/>
              <a:t>Choose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Python 3</a:t>
            </a:r>
          </a:p>
          <a:p>
            <a:pPr lvl="2"/>
            <a:r>
              <a:rPr lang="en-US" dirty="0" smtClean="0">
                <a:cs typeface="Courier New" panose="02070309020205020404" pitchFamily="49" charset="0"/>
              </a:rPr>
              <a:t>The </a:t>
            </a:r>
            <a:r>
              <a:rPr lang="en-US" dirty="0" smtClean="0">
                <a:latin typeface="Courier"/>
                <a:cs typeface="Courier New" panose="02070309020205020404" pitchFamily="49" charset="0"/>
              </a:rPr>
              <a:t>3</a:t>
            </a:r>
            <a:r>
              <a:rPr lang="en-US" dirty="0" smtClean="0">
                <a:cs typeface="Courier New" panose="02070309020205020404" pitchFamily="49" charset="0"/>
              </a:rPr>
              <a:t> refers to Python 3.X versus 2.7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226" y="3101010"/>
            <a:ext cx="5963478" cy="34100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52930" y="4701209"/>
            <a:ext cx="566531" cy="198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10361" y="4395152"/>
            <a:ext cx="400338" cy="198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6856134" y="4071878"/>
            <a:ext cx="276186" cy="2743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702248" y="4663440"/>
            <a:ext cx="276186" cy="2743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51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90597"/>
            <a:ext cx="7772400" cy="5025496"/>
          </a:xfrm>
        </p:spPr>
        <p:txBody>
          <a:bodyPr/>
          <a:lstStyle/>
          <a:p>
            <a:r>
              <a:rPr lang="en-US" dirty="0" smtClean="0">
                <a:cs typeface="Courier New" panose="02070309020205020404" pitchFamily="49" charset="0"/>
              </a:rPr>
              <a:t>In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Tuples.ipynb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901" y="1590720"/>
            <a:ext cx="7934707" cy="409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0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program that:</a:t>
            </a:r>
          </a:p>
          <a:p>
            <a:pPr lvl="1"/>
            <a:r>
              <a:rPr lang="en-US" dirty="0" smtClean="0"/>
              <a:t>Elicits </a:t>
            </a:r>
            <a:r>
              <a:rPr lang="en-US" dirty="0"/>
              <a:t>an integer </a:t>
            </a:r>
            <a:r>
              <a:rPr lang="en-US" dirty="0" smtClean="0"/>
              <a:t>from </a:t>
            </a:r>
            <a:r>
              <a:rPr lang="en-US" dirty="0"/>
              <a:t>a user </a:t>
            </a:r>
            <a:r>
              <a:rPr lang="en-US" dirty="0" smtClean="0"/>
              <a:t>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  <a:r>
              <a:rPr lang="en-US" dirty="0" smtClean="0"/>
              <a:t>, which represents a distribution center</a:t>
            </a:r>
          </a:p>
          <a:p>
            <a:pPr lvl="2"/>
            <a:r>
              <a:rPr lang="en-US" dirty="0" smtClean="0"/>
              <a:t>DC indices run from 0 to 5</a:t>
            </a:r>
          </a:p>
          <a:p>
            <a:pPr lvl="1"/>
            <a:r>
              <a:rPr lang="en-US" dirty="0" smtClean="0"/>
              <a:t>Prints out a nice heading saying that this analysis is for a particular DC number located at a particular location</a:t>
            </a:r>
          </a:p>
          <a:p>
            <a:pPr lvl="1"/>
            <a:r>
              <a:rPr lang="en-US" dirty="0" smtClean="0"/>
              <a:t>Prints out all store locations served by the DC whose index that was entered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00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09350"/>
            <a:ext cx="8095377" cy="4716813"/>
          </a:xfrm>
        </p:spPr>
        <p:txBody>
          <a:bodyPr/>
          <a:lstStyle/>
          <a:p>
            <a:r>
              <a:rPr lang="en-US" dirty="0" smtClean="0"/>
              <a:t>Read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tuples.txt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/>
              <a:t>and transform into tuples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29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Dictionaries Data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66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37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29018"/>
            <a:ext cx="7906327" cy="4678363"/>
          </a:xfrm>
        </p:spPr>
        <p:txBody>
          <a:bodyPr/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myDiction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 {'zero':0,'one':1, 'two':2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dirty="0" smtClean="0"/>
              <a:t>Dictionaries are sequences of key-value pairs</a:t>
            </a:r>
          </a:p>
          <a:p>
            <a:pPr lvl="1"/>
            <a:r>
              <a:rPr lang="en-US" dirty="0" smtClean="0"/>
              <a:t>Specified by curly braces {</a:t>
            </a:r>
            <a:r>
              <a:rPr lang="en-US" i="1" dirty="0" smtClean="0"/>
              <a:t>put key-values here</a:t>
            </a:r>
            <a:r>
              <a:rPr lang="en-US" dirty="0" smtClean="0"/>
              <a:t>}</a:t>
            </a:r>
          </a:p>
          <a:p>
            <a:pPr lvl="1"/>
            <a:r>
              <a:rPr lang="en-US" dirty="0" smtClean="0"/>
              <a:t>Like lists, but find values using keys, not indices</a:t>
            </a:r>
          </a:p>
          <a:p>
            <a:pPr lvl="1"/>
            <a:r>
              <a:rPr lang="en-US" dirty="0" smtClean="0"/>
              <a:t>Colons separate keys and corresponding values</a:t>
            </a:r>
          </a:p>
          <a:p>
            <a:pPr lvl="1"/>
            <a:r>
              <a:rPr lang="en-US" dirty="0" smtClean="0"/>
              <a:t>Commas separate key-value pairs</a:t>
            </a:r>
          </a:p>
          <a:p>
            <a:pPr lvl="1"/>
            <a:r>
              <a:rPr lang="en-US" dirty="0" smtClean="0"/>
              <a:t>Values are mutable</a:t>
            </a:r>
          </a:p>
          <a:p>
            <a:pPr lvl="1"/>
            <a:r>
              <a:rPr lang="en-US" dirty="0" smtClean="0"/>
              <a:t>Fast lookups</a:t>
            </a:r>
          </a:p>
          <a:p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Try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10143" y="5307703"/>
            <a:ext cx="4793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print(myDiction [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'zero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'])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02324" y="6235120"/>
            <a:ext cx="4424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myDiction [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'zero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'] = 99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17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22938"/>
            <a:ext cx="7772400" cy="4678363"/>
          </a:xfrm>
        </p:spPr>
        <p:txBody>
          <a:bodyPr/>
          <a:lstStyle/>
          <a:p>
            <a:r>
              <a:rPr lang="en-US" dirty="0" smtClean="0"/>
              <a:t>Get number of key-value pairs</a:t>
            </a:r>
          </a:p>
          <a:p>
            <a:endParaRPr lang="en-US" dirty="0"/>
          </a:p>
          <a:p>
            <a:r>
              <a:rPr lang="en-US" dirty="0" smtClean="0"/>
              <a:t>Get keys (a property)</a:t>
            </a:r>
          </a:p>
          <a:p>
            <a:endParaRPr lang="en-US" dirty="0"/>
          </a:p>
          <a:p>
            <a:pPr lvl="1"/>
            <a:r>
              <a:rPr lang="en-US" dirty="0" smtClean="0"/>
              <a:t>Result (order most likely differs from order of specification)</a:t>
            </a:r>
          </a:p>
          <a:p>
            <a:endParaRPr lang="en-US" dirty="0" smtClean="0"/>
          </a:p>
          <a:p>
            <a:r>
              <a:rPr lang="en-US" dirty="0"/>
              <a:t>Get dictionary values: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myDiction.values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11924" y="1581020"/>
            <a:ext cx="2765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len(myDiction)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17777" y="2835723"/>
            <a:ext cx="4424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print(myDiction.keys())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02123" y="4440351"/>
            <a:ext cx="4240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['zero', 'two', 'one']</a:t>
            </a:r>
          </a:p>
        </p:txBody>
      </p:sp>
    </p:spTree>
    <p:extLst>
      <p:ext uri="{BB962C8B-B14F-4D97-AF65-F5344CB8AC3E}">
        <p14:creationId xmlns:p14="http://schemas.microsoft.com/office/powerpoint/2010/main" val="368459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35368"/>
            <a:ext cx="7772400" cy="4678363"/>
          </a:xfrm>
        </p:spPr>
        <p:txBody>
          <a:bodyPr/>
          <a:lstStyle/>
          <a:p>
            <a:r>
              <a:rPr lang="en-US" dirty="0" smtClean="0"/>
              <a:t>Can you think of a way to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key_list</a:t>
            </a:r>
            <a:r>
              <a:rPr lang="en-US" dirty="0" smtClean="0"/>
              <a:t> to print out all the key-value pairs in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 </a:t>
            </a:r>
            <a:r>
              <a:rPr lang="en-US" dirty="0" smtClean="0">
                <a:cs typeface="Courier New" panose="02070309020205020404" pitchFamily="49" charset="0"/>
              </a:rPr>
              <a:t>in order of the keys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83201" y="3011238"/>
            <a:ext cx="649408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myDiction = {'zero':0,'one':1, 'two':2}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keyList = list(myDiction.keys())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keyList.sort()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 thisKey in keyList: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print(thisKey,':',myDiction[thisKey])</a:t>
            </a:r>
          </a:p>
        </p:txBody>
      </p:sp>
    </p:spTree>
    <p:extLst>
      <p:ext uri="{BB962C8B-B14F-4D97-AF65-F5344CB8AC3E}">
        <p14:creationId xmlns:p14="http://schemas.microsoft.com/office/powerpoint/2010/main" val="61578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Looking for a key?</a:t>
            </a:r>
          </a:p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dirty="0">
                <a:cs typeface="Courier New" panose="02070309020205020404" pitchFamily="49" charset="0"/>
              </a:rPr>
              <a:t> and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myDict.keys()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 smtClean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 smtClean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02086" y="2734142"/>
            <a:ext cx="71096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myDiction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{'zero':0,'one':1, 'two':2}</a:t>
            </a:r>
          </a:p>
          <a:p>
            <a:endParaRPr lang="en-US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keyList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myDiction.keys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Find key = 'zero':",'zero' in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keyList)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02086" y="4057581"/>
            <a:ext cx="77251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myDiction = {'zero':0,'one':1, 'two':2}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words = ['uno','dos','tres','quatro','cero',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'zero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', 'one', 'zwei']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 word in words: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if word in myDiction.keys():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print(str(word)+':'+str(myDiction[word]))</a:t>
            </a:r>
          </a:p>
        </p:txBody>
      </p:sp>
    </p:spTree>
    <p:extLst>
      <p:ext uri="{BB962C8B-B14F-4D97-AF65-F5344CB8AC3E}">
        <p14:creationId xmlns:p14="http://schemas.microsoft.com/office/powerpoint/2010/main" val="383626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15736"/>
            <a:ext cx="7772400" cy="5010427"/>
          </a:xfrm>
        </p:spPr>
        <p:txBody>
          <a:bodyPr/>
          <a:lstStyle/>
          <a:p>
            <a:r>
              <a:rPr lang="en-US" dirty="0" smtClean="0"/>
              <a:t>Looking for a value?</a:t>
            </a:r>
          </a:p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US" dirty="0" smtClean="0">
                <a:cs typeface="Courier New" panose="02070309020205020404" pitchFamily="49" charset="0"/>
              </a:rPr>
              <a:t>and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myDict.values()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“\” is used here for line continuation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Typing a statement across multiple lines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9053" y="2327495"/>
            <a:ext cx="818685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myDict = {'zero':0,'one':1, 'two':2}</a:t>
            </a:r>
          </a:p>
          <a:p>
            <a:endParaRPr lang="en-US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Find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value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0:", 0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myDict.values())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print("Find value = 2:", 2 in myDict.values())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Find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values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(0,2):",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2 in myDict.values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\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and 0 in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myDict.values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print("Find value = 3:", 3 in myDiction.values())</a:t>
            </a:r>
          </a:p>
        </p:txBody>
      </p:sp>
    </p:spTree>
    <p:extLst>
      <p:ext uri="{BB962C8B-B14F-4D97-AF65-F5344CB8AC3E}">
        <p14:creationId xmlns:p14="http://schemas.microsoft.com/office/powerpoint/2010/main" val="91180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Python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51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concise way to loop through: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is happening in the first line vis-à-vis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element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What does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element</a:t>
            </a:r>
            <a:r>
              <a:rPr lang="en-US" dirty="0" smtClean="0"/>
              <a:t> represent in successive iterations?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60946" y="2235272"/>
            <a:ext cx="5974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element in myDiction: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print(element,':', myDiction[element])</a:t>
            </a:r>
          </a:p>
        </p:txBody>
      </p:sp>
    </p:spTree>
    <p:extLst>
      <p:ext uri="{BB962C8B-B14F-4D97-AF65-F5344CB8AC3E}">
        <p14:creationId xmlns:p14="http://schemas.microsoft.com/office/powerpoint/2010/main" val="43276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Another concise way to loop through: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60946" y="2235272"/>
            <a:ext cx="5009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key,value in myDiction.items():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print(key,':',value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60946" y="3140650"/>
            <a:ext cx="4182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k,v in myDiction.items():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print(k,':',v)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39702" y="2235272"/>
            <a:ext cx="2334638" cy="3133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13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03183"/>
            <a:ext cx="7772400" cy="4678363"/>
          </a:xfrm>
        </p:spPr>
        <p:txBody>
          <a:bodyPr/>
          <a:lstStyle/>
          <a:p>
            <a:r>
              <a:rPr lang="en-US" dirty="0" smtClean="0"/>
              <a:t>Iterating through Dictionaries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369" y="1678605"/>
            <a:ext cx="4038643" cy="510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53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a dictionary to create a histogram</a:t>
            </a:r>
          </a:p>
          <a:p>
            <a:pPr lvl="1"/>
            <a:r>
              <a:rPr lang="en-US" dirty="0" smtClean="0"/>
              <a:t>Histogram: counts the frequency of occurrence for each value in a set of data</a:t>
            </a:r>
          </a:p>
          <a:p>
            <a:pPr lvl="1"/>
            <a:r>
              <a:rPr lang="en-US" dirty="0" smtClean="0"/>
              <a:t>Assume that the data is in a list</a:t>
            </a:r>
          </a:p>
          <a:p>
            <a:r>
              <a:rPr lang="en-US" dirty="0" smtClean="0"/>
              <a:t>For example, a histogram of this list,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[0,1,3,5,2,3,1,0,0,3,4,5]</a:t>
            </a:r>
          </a:p>
          <a:p>
            <a:r>
              <a:rPr lang="en-US" dirty="0" smtClean="0"/>
              <a:t>is this: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0:3, 1:2, 2:1, 3:3, 4:1, 5:2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21746" y="5941497"/>
            <a:ext cx="198855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Value found in list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49501" y="5941497"/>
            <a:ext cx="2646878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Number of occurrences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for that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>
            <a:stCxn id="5" idx="0"/>
          </p:cNvCxnSpPr>
          <p:nvPr/>
        </p:nvCxnSpPr>
        <p:spPr>
          <a:xfrm flipV="1">
            <a:off x="3016025" y="5528346"/>
            <a:ext cx="935190" cy="4131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0"/>
          </p:cNvCxnSpPr>
          <p:nvPr/>
        </p:nvCxnSpPr>
        <p:spPr>
          <a:xfrm flipH="1" flipV="1">
            <a:off x="4471334" y="5528347"/>
            <a:ext cx="1401606" cy="4131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62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76856"/>
            <a:ext cx="8073958" cy="4678363"/>
          </a:xfrm>
        </p:spPr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hist = {}</a:t>
            </a:r>
          </a:p>
          <a:p>
            <a:pPr lvl="1"/>
            <a:r>
              <a:rPr lang="en-US" dirty="0" smtClean="0"/>
              <a:t>Curly braces on right create an empty dictionary</a:t>
            </a:r>
          </a:p>
          <a:p>
            <a:r>
              <a:rPr lang="en-US" dirty="0" smtClean="0"/>
              <a:t>Strategy</a:t>
            </a:r>
          </a:p>
          <a:p>
            <a:pPr lvl="1"/>
            <a:r>
              <a:rPr lang="en-US" dirty="0" smtClean="0"/>
              <a:t>Values in the list will be the keys</a:t>
            </a:r>
          </a:p>
          <a:p>
            <a:pPr lvl="1"/>
            <a:r>
              <a:rPr lang="en-US" dirty="0" smtClean="0"/>
              <a:t>Dictionary values will be the counts of those keys</a:t>
            </a:r>
          </a:p>
          <a:p>
            <a:r>
              <a:rPr lang="en-US" dirty="0" smtClean="0"/>
              <a:t>Try this in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Dictionaries.ipynb</a:t>
            </a:r>
            <a:r>
              <a:rPr lang="en-US" dirty="0" smtClean="0"/>
              <a:t>. 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happens?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287" y="4505319"/>
            <a:ext cx="423862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23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89184"/>
            <a:ext cx="7772400" cy="4678363"/>
          </a:xfrm>
        </p:spPr>
        <p:txBody>
          <a:bodyPr/>
          <a:lstStyle/>
          <a:p>
            <a:r>
              <a:rPr lang="en-US" dirty="0" smtClean="0"/>
              <a:t>If a key does not exist we need to create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03" y="2133745"/>
            <a:ext cx="6307347" cy="284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47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4532"/>
            <a:ext cx="77724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It works.  Can we do better?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More succinct?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Use dictionary </a:t>
            </a:r>
            <a:r>
              <a:rPr lang="en-US" dirty="0" smtClean="0">
                <a:latin typeface="Courier"/>
              </a:rPr>
              <a:t>hist</a:t>
            </a:r>
            <a:r>
              <a:rPr lang="en-US" dirty="0" smtClean="0">
                <a:latin typeface="Courier"/>
                <a:cs typeface="Courier New" panose="02070309020205020404" pitchFamily="49" charset="0"/>
              </a:rPr>
              <a:t>.get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/>
              <a:t>method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Creates a dictionary element if key is missing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796" y="3117570"/>
            <a:ext cx="7197930" cy="215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3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Dictionary Comprehension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to List Comprehension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372" y="2135959"/>
            <a:ext cx="7562391" cy="289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9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3057"/>
            <a:ext cx="77724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Starter code: </a:t>
            </a:r>
            <a:r>
              <a:rPr lang="en-US" dirty="0" smtClean="0">
                <a:latin typeface="Courier"/>
              </a:rPr>
              <a:t>DictionAssgnmt.py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Code these tasks: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238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468286"/>
              </p:ext>
            </p:extLst>
          </p:nvPr>
        </p:nvGraphicFramePr>
        <p:xfrm>
          <a:off x="1119499" y="2179176"/>
          <a:ext cx="7716853" cy="41502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7148">
                  <a:extLst>
                    <a:ext uri="{9D8B030D-6E8A-4147-A177-3AD203B41FA5}">
                      <a16:colId xmlns:a16="http://schemas.microsoft.com/office/drawing/2014/main" val="251458047"/>
                    </a:ext>
                  </a:extLst>
                </a:gridCol>
                <a:gridCol w="1786071">
                  <a:extLst>
                    <a:ext uri="{9D8B030D-6E8A-4147-A177-3AD203B41FA5}">
                      <a16:colId xmlns:a16="http://schemas.microsoft.com/office/drawing/2014/main" val="1802539838"/>
                    </a:ext>
                  </a:extLst>
                </a:gridCol>
                <a:gridCol w="4503634">
                  <a:extLst>
                    <a:ext uri="{9D8B030D-6E8A-4147-A177-3AD203B41FA5}">
                      <a16:colId xmlns:a16="http://schemas.microsoft.com/office/drawing/2014/main" val="1309210454"/>
                    </a:ext>
                  </a:extLst>
                </a:gridCol>
              </a:tblGrid>
              <a:tr h="4708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Variable Name for Result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Data Type for Result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Task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b"/>
                </a:tc>
                <a:extLst>
                  <a:ext uri="{0D108BD9-81ED-4DB2-BD59-A6C34878D82A}">
                    <a16:rowId xmlns:a16="http://schemas.microsoft.com/office/drawing/2014/main" val="2719867549"/>
                  </a:ext>
                </a:extLst>
              </a:tr>
              <a:tr h="2272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names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List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Create a list of all student</a:t>
                      </a:r>
                      <a:r>
                        <a:rPr lang="en-US" sz="1600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names.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extLst>
                  <a:ext uri="{0D108BD9-81ED-4DB2-BD59-A6C34878D82A}">
                    <a16:rowId xmlns:a16="http://schemas.microsoft.com/office/drawing/2014/main" val="560670394"/>
                  </a:ext>
                </a:extLst>
              </a:tr>
              <a:tr h="4708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sophNames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List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Create a list of all the first names of the students who are sophomores.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extLst>
                  <a:ext uri="{0D108BD9-81ED-4DB2-BD59-A6C34878D82A}">
                    <a16:rowId xmlns:a16="http://schemas.microsoft.com/office/drawing/2014/main" val="3419508874"/>
                  </a:ext>
                </a:extLst>
              </a:tr>
              <a:tr h="7144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dictAvgGrade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Dictionary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Create a new dictionary with the same keys as in </a:t>
                      </a:r>
                      <a:r>
                        <a:rPr lang="en-US" sz="1600" dirty="0">
                          <a:effectLst/>
                          <a:latin typeface="Courier"/>
                        </a:rPr>
                        <a:t>studentPerf</a:t>
                      </a:r>
                      <a:r>
                        <a:rPr lang="en-US" sz="1600" dirty="0">
                          <a:effectLst/>
                        </a:rPr>
                        <a:t> and values that represent the average of each student’s four test grades.  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extLst>
                  <a:ext uri="{0D108BD9-81ED-4DB2-BD59-A6C34878D82A}">
                    <a16:rowId xmlns:a16="http://schemas.microsoft.com/office/drawing/2014/main" val="696367665"/>
                  </a:ext>
                </a:extLst>
              </a:tr>
              <a:tr h="7144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dictDemClass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Dictionary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Create a </a:t>
                      </a:r>
                      <a:r>
                        <a:rPr lang="en-US" sz="1600" dirty="0">
                          <a:effectLst/>
                        </a:rPr>
                        <a:t>dictionary, </a:t>
                      </a:r>
                      <a:r>
                        <a:rPr lang="en-US" sz="1600" dirty="0" smtClean="0">
                          <a:effectLst/>
                        </a:rPr>
                        <a:t>in</a:t>
                      </a:r>
                      <a:r>
                        <a:rPr lang="en-US" sz="1600" baseline="0" dirty="0" smtClean="0">
                          <a:effectLst/>
                        </a:rPr>
                        <a:t> which the keys are the class,</a:t>
                      </a:r>
                      <a:r>
                        <a:rPr lang="en-US" sz="1600" dirty="0" smtClean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'sophomore', 'junior', and </a:t>
                      </a:r>
                      <a:r>
                        <a:rPr lang="en-US" sz="1600" dirty="0" smtClean="0">
                          <a:effectLst/>
                        </a:rPr>
                        <a:t>'senior‘, and the values are the count</a:t>
                      </a:r>
                      <a:r>
                        <a:rPr lang="en-US" sz="1600" baseline="0" dirty="0" smtClean="0">
                          <a:effectLst/>
                        </a:rPr>
                        <a:t> of how many students fall into each class.</a:t>
                      </a:r>
                      <a:r>
                        <a:rPr lang="en-US" sz="1600" dirty="0" smtClean="0">
                          <a:effectLst/>
                        </a:rPr>
                        <a:t>  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extLst>
                  <a:ext uri="{0D108BD9-81ED-4DB2-BD59-A6C34878D82A}">
                    <a16:rowId xmlns:a16="http://schemas.microsoft.com/office/drawing/2014/main" val="3387605306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dictGradeClass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Dictionary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Create a dictionary with three elements.  The keys for those elements are: 'sophomore', 'junior', and </a:t>
                      </a:r>
                      <a:r>
                        <a:rPr lang="en-US" sz="1600" dirty="0" smtClean="0">
                          <a:effectLst/>
                        </a:rPr>
                        <a:t>'senior'.  </a:t>
                      </a:r>
                      <a:r>
                        <a:rPr lang="en-US" sz="1600" dirty="0">
                          <a:effectLst/>
                        </a:rPr>
                        <a:t>The values are to be the average grade of all students in the respective class.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extLst>
                  <a:ext uri="{0D108BD9-81ED-4DB2-BD59-A6C34878D82A}">
                    <a16:rowId xmlns:a16="http://schemas.microsoft.com/office/drawing/2014/main" val="3498764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248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File Input and Output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94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Textbook</a:t>
            </a:r>
          </a:p>
          <a:p>
            <a:pPr lvl="1"/>
            <a:r>
              <a:rPr lang="en-US" dirty="0" smtClean="0"/>
              <a:t>Severance, Chapter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71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48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I/O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055455"/>
              </p:ext>
            </p:extLst>
          </p:nvPr>
        </p:nvGraphicFramePr>
        <p:xfrm>
          <a:off x="914400" y="2742399"/>
          <a:ext cx="7772400" cy="35661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1947548675"/>
                    </a:ext>
                  </a:extLst>
                </a:gridCol>
                <a:gridCol w="5638800">
                  <a:extLst>
                    <a:ext uri="{9D8B030D-6E8A-4147-A177-3AD203B41FA5}">
                      <a16:colId xmlns:a16="http://schemas.microsoft.com/office/drawing/2014/main" val="16081101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file_ref</a:t>
                      </a:r>
                      <a:endParaRPr lang="en-US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Reference to file use in Python</a:t>
                      </a:r>
                      <a:r>
                        <a:rPr lang="en-US" b="0" baseline="0" dirty="0" smtClean="0"/>
                        <a:t> program.  Use this later for reading &amp; writing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105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file_with_path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r>
                        <a:rPr lang="en-US" baseline="0" dirty="0" smtClean="0"/>
                        <a:t> that describes path and file name.  If path omitted, then Python will look in same folder as where program is stored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922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'r'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'r' ‘ = read from file</a:t>
                      </a:r>
                    </a:p>
                    <a:p>
                      <a:r>
                        <a:rPr lang="en-US" dirty="0" smtClean="0"/>
                        <a:t>'w'  = write to file.</a:t>
                      </a:r>
                      <a:r>
                        <a:rPr lang="en-US" baseline="0" dirty="0" smtClean="0"/>
                        <a:t>  If filename exists it is erased before writing commences</a:t>
                      </a:r>
                    </a:p>
                    <a:p>
                      <a:r>
                        <a:rPr lang="en-US" dirty="0" smtClean="0"/>
                        <a:t>'</a:t>
                      </a:r>
                      <a:r>
                        <a:rPr lang="en-US" baseline="0" dirty="0" smtClean="0"/>
                        <a:t>a</a:t>
                      </a:r>
                      <a:r>
                        <a:rPr lang="en-US" dirty="0" smtClean="0"/>
                        <a:t>'</a:t>
                      </a:r>
                      <a:r>
                        <a:rPr lang="en-US" baseline="0" dirty="0" smtClean="0"/>
                        <a:t>   = append</a:t>
                      </a:r>
                    </a:p>
                    <a:p>
                      <a:r>
                        <a:rPr lang="en-US" dirty="0" smtClean="0"/>
                        <a:t>'r</a:t>
                      </a:r>
                      <a:r>
                        <a:rPr lang="en-US" baseline="0" dirty="0" smtClean="0"/>
                        <a:t>+</a:t>
                      </a:r>
                      <a:r>
                        <a:rPr lang="en-US" dirty="0" smtClean="0"/>
                        <a:t>' </a:t>
                      </a:r>
                      <a:r>
                        <a:rPr lang="en-US" baseline="0" dirty="0" smtClean="0"/>
                        <a:t>= reading and writing</a:t>
                      </a:r>
                    </a:p>
                    <a:p>
                      <a:r>
                        <a:rPr lang="en-US" baseline="0" dirty="0" smtClean="0"/>
                        <a:t>If omitted, </a:t>
                      </a:r>
                      <a:r>
                        <a:rPr lang="en-US" dirty="0" smtClean="0"/>
                        <a:t>'</a:t>
                      </a:r>
                      <a:r>
                        <a:rPr lang="en-US" baseline="0" dirty="0" smtClean="0"/>
                        <a:t>r</a:t>
                      </a:r>
                      <a:r>
                        <a:rPr lang="en-US" dirty="0" smtClean="0"/>
                        <a:t>'</a:t>
                      </a:r>
                      <a:r>
                        <a:rPr lang="en-US" baseline="0" dirty="0" smtClean="0"/>
                        <a:t> is assumed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776993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2059709"/>
            <a:ext cx="6628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open('file_with_path','r')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914400" y="1364675"/>
            <a:ext cx="7772400" cy="4678363"/>
          </a:xfrm>
        </p:spPr>
        <p:txBody>
          <a:bodyPr/>
          <a:lstStyle/>
          <a:p>
            <a:r>
              <a:rPr lang="en-US" dirty="0" smtClean="0"/>
              <a:t>Accessing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48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I/O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41414"/>
            <a:ext cx="77724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Frequently used file functions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f.read()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Reads entire file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f.readlines()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Reads message in lines into list of string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>
                <a:cs typeface="Courier New" panose="02070309020205020404" pitchFamily="49" charset="0"/>
              </a:rPr>
              <a:t>) data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thisLine in f: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 smtClean="0">
                <a:cs typeface="Courier New" panose="02070309020205020404" pitchFamily="49" charset="0"/>
              </a:rPr>
              <a:t>-loop to iterate through the lines in the file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f.write()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Writes to a file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Parentheses must contain a single string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str()</a:t>
            </a:r>
            <a:r>
              <a:rPr lang="en-US" dirty="0" smtClean="0">
                <a:cs typeface="Courier New" panose="02070309020205020404" pitchFamily="49" charset="0"/>
              </a:rPr>
              <a:t> conversion and concatenation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f.close()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Always close the file after use to ensure output to file and conserve memory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25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I/O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</a:t>
            </a:r>
            <a:r>
              <a:rPr lang="en-US" dirty="0" smtClean="0">
                <a:latin typeface="Courier"/>
              </a:rPr>
              <a:t>FileIO.ipynb</a:t>
            </a:r>
            <a:r>
              <a:rPr lang="en-US" dirty="0" smtClean="0"/>
              <a:t> for file input and file output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0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I/O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4534"/>
            <a:ext cx="7772400" cy="4991630"/>
          </a:xfrm>
        </p:spPr>
        <p:txBody>
          <a:bodyPr/>
          <a:lstStyle/>
          <a:p>
            <a:r>
              <a:rPr lang="en-US" dirty="0" smtClean="0"/>
              <a:t>Telling Python where to read and write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 folder path specification needed if file is in the same folder as the code being executed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older path for file is needed otherwise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93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I/O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82128"/>
            <a:ext cx="7772400" cy="499163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Get path with Windows File Explorer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Left-click on address bar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Ctrl+c</a:t>
            </a:r>
            <a:r>
              <a:rPr lang="en-US" dirty="0" smtClean="0"/>
              <a:t> to copy 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trl+v</a:t>
            </a:r>
            <a:r>
              <a:rPr lang="en-US" dirty="0" smtClean="0"/>
              <a:t> to paste in Python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548" y="2802835"/>
            <a:ext cx="7503966" cy="344239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068660" y="4840448"/>
            <a:ext cx="411060" cy="176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073479" y="3058493"/>
            <a:ext cx="1080782" cy="1628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98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I/O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backslashes, “\”, are interpreted as escape characters</a:t>
            </a:r>
          </a:p>
          <a:p>
            <a:pPr lvl="2"/>
            <a:r>
              <a:rPr lang="en-US" dirty="0" smtClean="0"/>
              <a:t>For example, “\n” or “\r\n” means carriage return, newline</a:t>
            </a:r>
          </a:p>
          <a:p>
            <a:pPr lvl="2"/>
            <a:r>
              <a:rPr lang="en-US" dirty="0" smtClean="0"/>
              <a:t>For our text encoding, usually “\n”</a:t>
            </a:r>
          </a:p>
          <a:p>
            <a:r>
              <a:rPr lang="en-US" dirty="0" smtClean="0"/>
              <a:t>Replace backslashes with either:</a:t>
            </a:r>
          </a:p>
          <a:p>
            <a:pPr lvl="1"/>
            <a:r>
              <a:rPr lang="en-US" dirty="0" smtClean="0"/>
              <a:t>Double backslashes (\\)</a:t>
            </a:r>
          </a:p>
          <a:p>
            <a:pPr lvl="1"/>
            <a:r>
              <a:rPr lang="en-US" dirty="0" smtClean="0"/>
              <a:t>Forward slash (/)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246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93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219200"/>
            <a:ext cx="8009467" cy="4906963"/>
          </a:xfrm>
        </p:spPr>
        <p:txBody>
          <a:bodyPr/>
          <a:lstStyle/>
          <a:p>
            <a:r>
              <a:rPr lang="en-US" dirty="0" smtClean="0"/>
              <a:t>Input the data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tuples.txt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en-US" dirty="0" smtClean="0"/>
              <a:t>Take a look at the data first</a:t>
            </a:r>
          </a:p>
          <a:p>
            <a:pPr lvl="1"/>
            <a:r>
              <a:rPr lang="en-US" dirty="0" smtClean="0"/>
              <a:t>Put all the data in each line in its own tuple</a:t>
            </a:r>
          </a:p>
          <a:p>
            <a:pPr lvl="1"/>
            <a:r>
              <a:rPr lang="en-US" dirty="0" smtClean="0"/>
              <a:t>Create a list that contains all of the tuples</a:t>
            </a:r>
          </a:p>
          <a:p>
            <a:pPr lvl="1"/>
            <a:r>
              <a:rPr lang="en-US" dirty="0" smtClean="0"/>
              <a:t>Print </a:t>
            </a:r>
            <a:r>
              <a:rPr lang="en-US" dirty="0"/>
              <a:t>out </a:t>
            </a:r>
            <a:r>
              <a:rPr lang="en-US" dirty="0" smtClean="0"/>
              <a:t>the list of tuples</a:t>
            </a:r>
          </a:p>
          <a:p>
            <a:r>
              <a:rPr lang="en-US" dirty="0" smtClean="0"/>
              <a:t>Write a file, named </a:t>
            </a:r>
            <a:r>
              <a:rPr lang="en-US" dirty="0" smtClean="0">
                <a:latin typeface="Courier"/>
              </a:rPr>
              <a:t>odds.txt</a:t>
            </a:r>
            <a:r>
              <a:rPr lang="en-US" dirty="0" smtClean="0"/>
              <a:t>, that contains all the odd integers less than 20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05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Courier"/>
              </a:rPr>
              <a:t>numpy</a:t>
            </a:r>
            <a:r>
              <a:rPr lang="en-US" dirty="0" smtClean="0"/>
              <a:t> Package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81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83516"/>
            <a:ext cx="7772400" cy="4842647"/>
          </a:xfrm>
        </p:spPr>
        <p:txBody>
          <a:bodyPr/>
          <a:lstStyle/>
          <a:p>
            <a:r>
              <a:rPr lang="en-US" dirty="0" smtClean="0">
                <a:cs typeface="Courier New" panose="02070309020205020404" pitchFamily="49" charset="0"/>
              </a:rPr>
              <a:t>The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package (and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en-US" dirty="0" smtClean="0"/>
              <a:t>) are widely used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www.quora.com/What-are-the-best-Python-libraries-and-packages-for-data-science</a:t>
            </a:r>
            <a:endParaRPr lang="en-US" dirty="0" smtClean="0"/>
          </a:p>
          <a:p>
            <a:r>
              <a:rPr lang="en-US" dirty="0" smtClean="0"/>
              <a:t>Top Five Python Data Science packages 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numpy</a:t>
            </a:r>
          </a:p>
          <a:p>
            <a:pPr lvl="1"/>
            <a:r>
              <a:rPr lang="en-US" dirty="0"/>
              <a:t> scipy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pandas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IPython (Jupyter)</a:t>
            </a:r>
          </a:p>
          <a:p>
            <a:pPr lvl="1"/>
            <a:r>
              <a:rPr lang="en-US" dirty="0"/>
              <a:t> </a:t>
            </a:r>
            <a:r>
              <a:rPr lang="en-US" b="1" dirty="0" smtClean="0"/>
              <a:t>matplotlib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33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First Python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49292"/>
            <a:ext cx="7772400" cy="5495585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Create a new Jupyter notebook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Name it: </a:t>
            </a:r>
            <a:r>
              <a:rPr lang="en-US" dirty="0" smtClean="0">
                <a:latin typeface="Courier"/>
              </a:rPr>
              <a:t>FirstProgram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Type these statements into a Jupyter cell and simultaneously click </a:t>
            </a:r>
            <a:r>
              <a:rPr lang="en-US" dirty="0" smtClean="0">
                <a:latin typeface="Courier" pitchFamily="49" charset="0"/>
              </a:rPr>
              <a:t>Shift+Enter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Hello World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!")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print('Hello World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!')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Print('Hello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!')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3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"Hello World!"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59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112154" cy="4678363"/>
          </a:xfrm>
        </p:spPr>
        <p:txBody>
          <a:bodyPr/>
          <a:lstStyle/>
          <a:p>
            <a:r>
              <a:rPr lang="en-US" sz="3600" b="1" dirty="0" smtClean="0"/>
              <a:t>Num</a:t>
            </a:r>
            <a:r>
              <a:rPr lang="en-US" sz="3600" dirty="0" smtClean="0"/>
              <a:t>erical analysis for </a:t>
            </a:r>
            <a:r>
              <a:rPr lang="en-US" sz="3600" b="1" dirty="0" smtClean="0"/>
              <a:t>Py</a:t>
            </a:r>
            <a:r>
              <a:rPr lang="en-US" sz="3600" dirty="0" smtClean="0"/>
              <a:t>thon</a:t>
            </a:r>
          </a:p>
          <a:p>
            <a:r>
              <a:rPr lang="en-US" sz="3600" dirty="0" smtClean="0"/>
              <a:t>The </a:t>
            </a:r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3600" dirty="0" smtClean="0">
                <a:cs typeface="Courier New" panose="02070309020205020404" pitchFamily="49" charset="0"/>
              </a:rPr>
              <a:t> package is vast</a:t>
            </a:r>
            <a:endParaRPr lang="en-US" sz="3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3200" dirty="0" smtClean="0"/>
              <a:t>This is just an introduction </a:t>
            </a:r>
          </a:p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3600" dirty="0" smtClean="0"/>
              <a:t> benefits include increased computation speed</a:t>
            </a:r>
          </a:p>
          <a:p>
            <a:r>
              <a:rPr lang="en-US" sz="3600" dirty="0" smtClean="0"/>
              <a:t>Reference </a:t>
            </a:r>
            <a:r>
              <a:rPr lang="en-US" sz="3600" dirty="0"/>
              <a:t>to numpy methods</a:t>
            </a:r>
            <a:endParaRPr lang="en-US" sz="3600" dirty="0">
              <a:hlinkClick r:id="rId2"/>
            </a:endParaRPr>
          </a:p>
          <a:p>
            <a:pPr lvl="1"/>
            <a:r>
              <a:rPr lang="en-US" sz="2400" dirty="0">
                <a:hlinkClick r:id="rId2"/>
              </a:rPr>
              <a:t>https://docs.scipy.org/doc/numpy/reference/routines.html</a:t>
            </a:r>
            <a:endParaRPr lang="en-US" sz="2400" dirty="0"/>
          </a:p>
          <a:p>
            <a:r>
              <a:rPr lang="en-US" sz="3600" dirty="0" smtClean="0">
                <a:cs typeface="Courier New" panose="02070309020205020404" pitchFamily="49" charset="0"/>
              </a:rPr>
              <a:t>We’ll use Jupyter to investigate </a:t>
            </a:r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</a:p>
          <a:p>
            <a:endParaRPr lang="en-US" sz="3600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19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Methods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00294"/>
            <a:ext cx="8061820" cy="482587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Import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 numpy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The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r>
              <a:rPr lang="en-US" dirty="0" smtClean="0"/>
              <a:t> </a:t>
            </a:r>
            <a:r>
              <a:rPr lang="en-US" dirty="0"/>
              <a:t>alias is </a:t>
            </a:r>
            <a:r>
              <a:rPr lang="en-US" dirty="0" smtClean="0"/>
              <a:t>typical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The basic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cs typeface="Courier New" panose="02070309020205020404" pitchFamily="49" charset="0"/>
              </a:rPr>
              <a:t> data type is an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ndarray</a:t>
            </a:r>
          </a:p>
          <a:p>
            <a:pPr lvl="1"/>
            <a:r>
              <a:rPr lang="en-US" dirty="0" smtClean="0">
                <a:latin typeface="Courier"/>
              </a:rPr>
              <a:t>x = np.array([3,2,1])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Like a list, but must contain data of only one type</a:t>
            </a:r>
            <a:endParaRPr lang="en-US" dirty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has it’s own sort method</a:t>
            </a:r>
          </a:p>
          <a:p>
            <a:pPr lvl="1"/>
            <a:r>
              <a:rPr lang="en-US" dirty="0" smtClean="0">
                <a:latin typeface="Courier"/>
              </a:rPr>
              <a:t>x.sort()</a:t>
            </a:r>
          </a:p>
          <a:p>
            <a:pPr lvl="1"/>
            <a:r>
              <a:rPr lang="en-US" dirty="0" smtClean="0"/>
              <a:t>In-place sort</a:t>
            </a:r>
          </a:p>
          <a:p>
            <a:pPr lvl="1"/>
            <a:r>
              <a:rPr lang="en-US" dirty="0" smtClean="0"/>
              <a:t>In general, faster than the built-in Python method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80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Methods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3792"/>
            <a:ext cx="8061820" cy="505237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Array (matrix, vector) creation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Matrix</a:t>
            </a:r>
            <a:r>
              <a:rPr lang="en-US" dirty="0"/>
              <a:t>: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 = np.array([[1,2,3],[4,5,6],[7,8,9]])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dirty="0"/>
              <a:t>Vector: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 = np.array([1,1,1])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x</a:t>
            </a:r>
            <a:r>
              <a:rPr lang="en-US" dirty="0" smtClean="0"/>
              <a:t> behaves like a column vector although it was entered in row vector form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Get array dimensions: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A.shape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x.shape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Accessing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 elements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A[0,1] </a:t>
            </a:r>
            <a:r>
              <a:rPr lang="en-US" dirty="0">
                <a:cs typeface="Courier New" panose="02070309020205020404" pitchFamily="49" charset="0"/>
              </a:rPr>
              <a:t>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A[0][1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dirty="0" smtClean="0"/>
              <a:t>Array manipulation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np.transpose(A)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7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Methods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3792"/>
            <a:ext cx="8061820" cy="5052372"/>
          </a:xfrm>
        </p:spPr>
        <p:txBody>
          <a:bodyPr/>
          <a:lstStyle/>
          <a:p>
            <a:r>
              <a:rPr lang="en-US" dirty="0" smtClean="0"/>
              <a:t>Array creation, again:</a:t>
            </a:r>
          </a:p>
          <a:p>
            <a:pPr lvl="1"/>
            <a:r>
              <a:rPr lang="en-US" dirty="0" smtClean="0"/>
              <a:t>Create a matrix of zeros with 2 rows and 3 columns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np.zeros((2,3))</a:t>
            </a:r>
          </a:p>
          <a:p>
            <a:pPr lvl="1"/>
            <a:r>
              <a:rPr lang="en-US" dirty="0" smtClean="0">
                <a:latin typeface="+mj-lt"/>
                <a:cs typeface="Courier New" panose="02070309020205020404" pitchFamily="49" charset="0"/>
              </a:rPr>
              <a:t>Create empty matrix with 3 rows and 5 columns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np.empty(shape=(3,5))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Create </a:t>
            </a:r>
            <a:r>
              <a:rPr lang="en-US" dirty="0" smtClean="0">
                <a:cs typeface="Courier New" panose="02070309020205020404" pitchFamily="49" charset="0"/>
              </a:rPr>
              <a:t>matrix </a:t>
            </a:r>
            <a:r>
              <a:rPr lang="en-US" dirty="0">
                <a:cs typeface="Courier New" panose="02070309020205020404" pitchFamily="49" charset="0"/>
              </a:rPr>
              <a:t>with </a:t>
            </a:r>
            <a:r>
              <a:rPr lang="en-US" dirty="0" smtClean="0">
                <a:cs typeface="Courier New" panose="02070309020205020404" pitchFamily="49" charset="0"/>
              </a:rPr>
              <a:t>random values</a:t>
            </a:r>
            <a:endParaRPr lang="en-US" dirty="0">
              <a:cs typeface="Courier New" panose="02070309020205020404" pitchFamily="49" charset="0"/>
            </a:endParaRP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np.random.rand(3,5)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Convert a vector into a diagonal matrix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np.diag([1,1,1])</a:t>
            </a:r>
          </a:p>
          <a:p>
            <a:pPr lvl="2"/>
            <a:endParaRPr lang="en-US" dirty="0">
              <a:latin typeface="+mj-lt"/>
              <a:cs typeface="Courier New" panose="02070309020205020404" pitchFamily="49" charset="0"/>
            </a:endParaRPr>
          </a:p>
          <a:p>
            <a:pPr lvl="1"/>
            <a:endParaRPr lang="en-US" dirty="0" smtClean="0">
              <a:latin typeface="+mj-lt"/>
              <a:cs typeface="Courier New" panose="02070309020205020404" pitchFamily="49" charset="0"/>
            </a:endParaRPr>
          </a:p>
          <a:p>
            <a:pPr lvl="1"/>
            <a:endParaRPr lang="en-US" dirty="0" smtClean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91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Methods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3792"/>
            <a:ext cx="8061820" cy="505237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Dot product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The dimensions must be appropriate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np.dot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 takes 2 arguments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np.dot(A,x)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Nest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.dot() </a:t>
            </a:r>
            <a:r>
              <a:rPr lang="en-US" dirty="0" smtClean="0"/>
              <a:t>to multiply 3 or more arrays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np.dot(np.dot(x,A),x)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dirty="0" smtClean="0"/>
              <a:t>Note the dimensions of the vector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are automatically made appropriate for dot product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2-dimensional arrays (matrices) are not adjusted</a:t>
            </a:r>
          </a:p>
          <a:p>
            <a:pPr lvl="2">
              <a:spcBef>
                <a:spcPts val="0"/>
              </a:spcBef>
            </a:pP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 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= np.ones((2,3))</a:t>
            </a:r>
          </a:p>
          <a:p>
            <a:pPr lvl="2">
              <a:spcBef>
                <a:spcPts val="0"/>
              </a:spcBef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T = np.ones((2,3</a:t>
            </a: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np.dot(R,T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This will result in an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59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Methods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56345"/>
            <a:ext cx="8061820" cy="516981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Dot product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You can create a ‘matrix’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np.matrix()</a:t>
            </a:r>
            <a:r>
              <a:rPr lang="en-US" dirty="0" smtClean="0"/>
              <a:t>rather than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np.array()</a:t>
            </a:r>
            <a:r>
              <a:rPr lang="en-US" dirty="0" smtClean="0">
                <a:cs typeface="Courier New" panose="02070309020205020404" pitchFamily="49" charset="0"/>
              </a:rPr>
              <a:t>i</a:t>
            </a:r>
            <a:r>
              <a:rPr lang="en-US" dirty="0" smtClean="0"/>
              <a:t>f </a:t>
            </a:r>
            <a:r>
              <a:rPr lang="en-US" dirty="0"/>
              <a:t>your arrays </a:t>
            </a:r>
            <a:r>
              <a:rPr lang="en-US" dirty="0" smtClean="0"/>
              <a:t>are at most </a:t>
            </a:r>
            <a:r>
              <a:rPr lang="en-US" dirty="0"/>
              <a:t>2-dimensional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A_m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np.matrix([[1,2,3],[4,5,6],[7,8,9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]])</a:t>
            </a:r>
          </a:p>
          <a:p>
            <a:pPr lvl="1">
              <a:spcBef>
                <a:spcPts val="0"/>
              </a:spcBef>
            </a:pP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x_m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np.matrix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1,1,1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Accessing matrix elements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A_m[0,1]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A_m[0][1]</a:t>
            </a:r>
            <a:r>
              <a:rPr lang="en-US" sz="2800" dirty="0" smtClean="0">
                <a:cs typeface="Courier New" panose="02070309020205020404" pitchFamily="49" charset="0"/>
              </a:rPr>
              <a:t>doesn’t work like in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2800" dirty="0">
                <a:cs typeface="Courier New" panose="02070309020205020404" pitchFamily="49" charset="0"/>
              </a:rPr>
              <a:t> arrays</a:t>
            </a:r>
            <a:endParaRPr lang="en-US" sz="2800" dirty="0" smtClean="0"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Vector dimensions will not be corrected when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np.dot(A_m,x_m)</a:t>
            </a:r>
          </a:p>
          <a:p>
            <a:pPr lvl="1">
              <a:spcBef>
                <a:spcPts val="0"/>
              </a:spcBef>
            </a:pPr>
            <a:r>
              <a:rPr lang="en-US" dirty="0">
                <a:cs typeface="Courier New" panose="02070309020205020404" pitchFamily="49" charset="0"/>
              </a:rPr>
              <a:t>Also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cs typeface="Courier New" panose="02070309020205020404" pitchFamily="49" charset="0"/>
              </a:rPr>
              <a:t> for dot product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np.matrix()</a:t>
            </a:r>
            <a:r>
              <a:rPr lang="en-US" dirty="0" smtClean="0">
                <a:cs typeface="Courier New" panose="02070309020205020404" pitchFamily="49" charset="0"/>
              </a:rPr>
              <a:t>: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A_m * x_m </a:t>
            </a:r>
            <a:r>
              <a:rPr lang="en-US" dirty="0" smtClean="0">
                <a:cs typeface="Courier New" panose="02070309020205020404" pitchFamily="49" charset="0"/>
              </a:rPr>
              <a:t>(doesn’t work)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A_m * np.transpose(x_m)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55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Methods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3792"/>
            <a:ext cx="8061820" cy="5052372"/>
          </a:xfrm>
        </p:spPr>
        <p:txBody>
          <a:bodyPr/>
          <a:lstStyle/>
          <a:p>
            <a:r>
              <a:rPr lang="en-US" dirty="0" smtClean="0"/>
              <a:t>Some of </a:t>
            </a:r>
            <a:r>
              <a:rPr lang="en-US" dirty="0">
                <a:latin typeface="Courier"/>
              </a:rPr>
              <a:t>numpy</a:t>
            </a:r>
            <a:r>
              <a:rPr lang="en-US" dirty="0" smtClean="0"/>
              <a:t>’s linear algebra capability is in a sub-package of </a:t>
            </a:r>
            <a:r>
              <a:rPr lang="en-US" dirty="0" smtClean="0">
                <a:latin typeface="Courier"/>
              </a:rPr>
              <a:t>numpy</a:t>
            </a:r>
            <a:r>
              <a:rPr lang="en-US" dirty="0" smtClean="0"/>
              <a:t> called </a:t>
            </a:r>
            <a:r>
              <a:rPr lang="en-US" dirty="0" smtClean="0">
                <a:latin typeface="Courier"/>
              </a:rPr>
              <a:t>linalg</a:t>
            </a:r>
          </a:p>
          <a:p>
            <a:r>
              <a:rPr lang="en-US" dirty="0" smtClean="0"/>
              <a:t>2 ways to compute the inverse of a matrix:</a:t>
            </a:r>
          </a:p>
          <a:p>
            <a:pPr lvl="1"/>
            <a:r>
              <a:rPr lang="en-US" dirty="0" smtClean="0">
                <a:latin typeface="Courier"/>
              </a:rPr>
              <a:t>import numpy as np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np.linalg.inv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 smtClean="0"/>
          </a:p>
          <a:p>
            <a:pPr lvl="1"/>
            <a:r>
              <a:rPr lang="en-US" dirty="0" smtClean="0">
                <a:latin typeface="Courier"/>
              </a:rPr>
              <a:t>from numpy import linalg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np.linalg.inv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 smtClean="0"/>
          </a:p>
          <a:p>
            <a:r>
              <a:rPr lang="en-US" dirty="0" smtClean="0"/>
              <a:t>Solve systems of linear equations</a:t>
            </a:r>
          </a:p>
          <a:p>
            <a:pPr lvl="1"/>
            <a:r>
              <a:rPr lang="en-US" dirty="0" smtClean="0"/>
              <a:t>Solve </a:t>
            </a:r>
            <a:r>
              <a:rPr lang="en-US" dirty="0" smtClean="0">
                <a:latin typeface="Courier"/>
              </a:rPr>
              <a:t>Ax = 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np.linalg.solve(A,b)</a:t>
            </a:r>
          </a:p>
          <a:p>
            <a:pPr lvl="1"/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>
                <a:cs typeface="Courier New" panose="02070309020205020404" pitchFamily="49" charset="0"/>
              </a:rPr>
              <a:t> must be square and of full rank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1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3792"/>
            <a:ext cx="8229600" cy="5052372"/>
          </a:xfrm>
        </p:spPr>
        <p:txBody>
          <a:bodyPr/>
          <a:lstStyle/>
          <a:p>
            <a:r>
              <a:rPr lang="en-US" dirty="0" smtClean="0"/>
              <a:t>Find a mix of cereals (number of grams each) that has 245 calories, 6 grams of protein, and 7 grams of fat</a:t>
            </a:r>
          </a:p>
          <a:p>
            <a:r>
              <a:rPr lang="en-US" dirty="0" smtClean="0"/>
              <a:t>Nutritional info for cereals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[calories,protein,fat]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Cheerios [120, 4, 2]</a:t>
            </a:r>
          </a:p>
          <a:p>
            <a:pPr lvl="1"/>
            <a:r>
              <a:rPr lang="en-US" dirty="0" smtClean="0"/>
              <a:t>Cap’n Crunch </a:t>
            </a:r>
            <a:r>
              <a:rPr lang="en-US" dirty="0"/>
              <a:t>[</a:t>
            </a:r>
            <a:r>
              <a:rPr lang="en-US" dirty="0" smtClean="0"/>
              <a:t>130</a:t>
            </a:r>
            <a:r>
              <a:rPr lang="en-US" dirty="0"/>
              <a:t>, </a:t>
            </a:r>
            <a:r>
              <a:rPr lang="en-US" dirty="0" smtClean="0"/>
              <a:t>3, 5]</a:t>
            </a:r>
          </a:p>
          <a:p>
            <a:pPr lvl="1"/>
            <a:r>
              <a:rPr lang="en-US" dirty="0" smtClean="0"/>
              <a:t>Rice Crispies [105, 1, 2]</a:t>
            </a:r>
          </a:p>
          <a:p>
            <a:r>
              <a:rPr lang="en-US" dirty="0" smtClean="0"/>
              <a:t>Solve Ax = b without using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np.linalg.solve()</a:t>
            </a:r>
          </a:p>
          <a:p>
            <a:pPr lvl="1"/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[[120,130,105],[4,3,1],[2,5,2]]</a:t>
            </a:r>
          </a:p>
          <a:p>
            <a:pPr lvl="1"/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[245,6,7]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Check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np.linalg.solve()</a:t>
            </a:r>
            <a:endParaRPr lang="en-US" dirty="0" smtClean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52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Methods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3792"/>
            <a:ext cx="8061820" cy="505237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Eigenvalues and Eigenvectors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np.linalg.eig()</a:t>
            </a:r>
          </a:p>
          <a:p>
            <a:pPr marL="457200" lvl="0" indent="-431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</a:pPr>
            <a:r>
              <a:rPr lang="en-US" dirty="0" smtClean="0"/>
              <a:t>Eigenvectors/values</a:t>
            </a:r>
          </a:p>
          <a:p>
            <a:pPr marL="914400" lvl="1" indent="-228600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 </a:t>
            </a:r>
            <a:r>
              <a:rPr lang="en-US" dirty="0" smtClean="0">
                <a:latin typeface="Symbol" panose="05050102010706020507" pitchFamily="18" charset="2"/>
              </a:rPr>
              <a:t>l</a:t>
            </a:r>
            <a:r>
              <a:rPr lang="en-US" dirty="0" smtClean="0"/>
              <a:t> is an eigenvalue of a matrix </a:t>
            </a:r>
            <a:r>
              <a:rPr lang="en-US" i="1" dirty="0" smtClean="0"/>
              <a:t>A</a:t>
            </a:r>
            <a:r>
              <a:rPr lang="en-US" dirty="0" smtClean="0"/>
              <a:t> and </a:t>
            </a:r>
            <a:r>
              <a:rPr lang="en-US" i="1" dirty="0" smtClean="0"/>
              <a:t>v</a:t>
            </a:r>
            <a:r>
              <a:rPr lang="en-US" dirty="0" smtClean="0"/>
              <a:t> its corresponding eigenvector if </a:t>
            </a:r>
            <a:r>
              <a:rPr lang="en-US" i="1" dirty="0" smtClean="0"/>
              <a:t>Av</a:t>
            </a:r>
            <a:r>
              <a:rPr lang="en-US" dirty="0" smtClean="0"/>
              <a:t> = </a:t>
            </a:r>
            <a:r>
              <a:rPr lang="en-US" dirty="0" smtClean="0">
                <a:latin typeface="Symbol" panose="05050102010706020507" pitchFamily="18" charset="2"/>
              </a:rPr>
              <a:t>l</a:t>
            </a:r>
            <a:r>
              <a:rPr lang="en-US" i="1" dirty="0" smtClean="0"/>
              <a:t>v</a:t>
            </a:r>
          </a:p>
          <a:p>
            <a:pPr marL="457200" lvl="0" indent="-228600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A matrix </a:t>
            </a:r>
            <a:r>
              <a:rPr lang="en-US" i="1" dirty="0" smtClean="0"/>
              <a:t>A</a:t>
            </a:r>
            <a:r>
              <a:rPr lang="en-US" dirty="0" smtClean="0"/>
              <a:t> meeting certain conditions, can be factored as </a:t>
            </a:r>
            <a:r>
              <a:rPr lang="en-US" i="1" dirty="0" smtClean="0"/>
              <a:t>A</a:t>
            </a:r>
            <a:r>
              <a:rPr lang="en-US" dirty="0" smtClean="0"/>
              <a:t> = </a:t>
            </a:r>
            <a:r>
              <a:rPr lang="en-US" i="1" dirty="0" smtClean="0"/>
              <a:t>Q</a:t>
            </a:r>
            <a:r>
              <a:rPr lang="en-US" dirty="0" smtClean="0">
                <a:latin typeface="Symbol" panose="05050102010706020507" pitchFamily="18" charset="2"/>
              </a:rPr>
              <a:t>L</a:t>
            </a:r>
            <a:r>
              <a:rPr lang="en-US" i="1" dirty="0" smtClean="0"/>
              <a:t>Q</a:t>
            </a:r>
            <a:r>
              <a:rPr lang="en-US" baseline="30000" dirty="0" smtClean="0"/>
              <a:t>-1</a:t>
            </a:r>
            <a:endParaRPr lang="en-US" dirty="0" smtClean="0"/>
          </a:p>
          <a:p>
            <a:pPr marL="914400" lvl="1" indent="-228600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 </a:t>
            </a:r>
            <a:r>
              <a:rPr lang="en-US" dirty="0" smtClean="0">
                <a:latin typeface="Symbol" panose="05050102010706020507" pitchFamily="18" charset="2"/>
              </a:rPr>
              <a:t>L</a:t>
            </a:r>
            <a:r>
              <a:rPr lang="en-US" dirty="0" smtClean="0"/>
              <a:t> is a diagonal matrix with eigenvalues on the diagonal</a:t>
            </a:r>
          </a:p>
          <a:p>
            <a:pPr marL="914400" lvl="1" indent="-228600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Columns of </a:t>
            </a:r>
            <a:r>
              <a:rPr lang="en-US" i="1" dirty="0" smtClean="0"/>
              <a:t>Q</a:t>
            </a:r>
            <a:r>
              <a:rPr lang="en-US" dirty="0" smtClean="0"/>
              <a:t> contain the eigenvectors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84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Courier"/>
              </a:rPr>
              <a:t>pandas</a:t>
            </a:r>
            <a:r>
              <a:rPr lang="en-US" dirty="0" smtClean="0"/>
              <a:t> Package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48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First Python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68073"/>
            <a:ext cx="7772400" cy="450568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>
                <a:cs typeface="Courier New" panose="02070309020205020404" pitchFamily="49" charset="0"/>
              </a:rPr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in these statements are called variables:</a:t>
            </a:r>
            <a:endParaRPr lang="en-US" dirty="0"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3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"Hello World!"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Think of a variable as a container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Assignment </a:t>
            </a:r>
            <a:r>
              <a:rPr lang="en-US" dirty="0">
                <a:cs typeface="Courier New" panose="02070309020205020404" pitchFamily="49" charset="0"/>
              </a:rPr>
              <a:t>statements (</a:t>
            </a:r>
            <a:r>
              <a:rPr lang="en-US" dirty="0" smtClean="0">
                <a:cs typeface="Courier New" panose="02070309020205020404" pitchFamily="49" charset="0"/>
              </a:rPr>
              <a:t>with “=” sign): 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Right-side computed, then transferred to left-side variable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516697" y="2491530"/>
            <a:ext cx="385894" cy="4278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670807" y="2491530"/>
            <a:ext cx="385894" cy="4278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2021747" y="2474037"/>
            <a:ext cx="520117" cy="126550"/>
          </a:xfrm>
          <a:custGeom>
            <a:avLst/>
            <a:gdLst>
              <a:gd name="connsiteX0" fmla="*/ 520117 w 520117"/>
              <a:gd name="connsiteY0" fmla="*/ 126550 h 126550"/>
              <a:gd name="connsiteX1" fmla="*/ 251670 w 520117"/>
              <a:gd name="connsiteY1" fmla="*/ 715 h 126550"/>
              <a:gd name="connsiteX2" fmla="*/ 0 w 520117"/>
              <a:gd name="connsiteY2" fmla="*/ 84605 h 12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0117" h="126550">
                <a:moveTo>
                  <a:pt x="520117" y="126550"/>
                </a:moveTo>
                <a:cubicBezTo>
                  <a:pt x="429236" y="67128"/>
                  <a:pt x="338356" y="7706"/>
                  <a:pt x="251670" y="715"/>
                </a:cubicBezTo>
                <a:cubicBezTo>
                  <a:pt x="164984" y="-6276"/>
                  <a:pt x="82492" y="39164"/>
                  <a:pt x="0" y="84605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15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"/>
              </a:rPr>
              <a:t>pandas</a:t>
            </a:r>
            <a:r>
              <a:rPr lang="en-US" dirty="0" smtClean="0"/>
              <a:t>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2114"/>
            <a:ext cx="7863840" cy="499404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The pandas package is vast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This is just an introduction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To learn more:</a:t>
            </a:r>
          </a:p>
          <a:p>
            <a:pPr lvl="1">
              <a:spcBef>
                <a:spcPts val="0"/>
              </a:spcBef>
            </a:pPr>
            <a:r>
              <a:rPr lang="en-US" sz="2400" dirty="0">
                <a:hlinkClick r:id="rId2"/>
              </a:rPr>
              <a:t>https://www.udemy.com/data-analysis-with-pandas</a:t>
            </a:r>
            <a:r>
              <a:rPr lang="en-US" sz="2400" dirty="0" smtClean="0">
                <a:hlinkClick r:id="rId2"/>
              </a:rPr>
              <a:t>/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98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"/>
              </a:rPr>
              <a:t>pandas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Data manipulation and analysis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1</a:t>
            </a:r>
            <a:r>
              <a:rPr lang="en-US" dirty="0"/>
              <a:t>, 2 and 3-dimensional data structures</a:t>
            </a:r>
          </a:p>
          <a:p>
            <a:pPr lvl="2">
              <a:spcBef>
                <a:spcPts val="0"/>
              </a:spcBef>
            </a:pPr>
            <a:r>
              <a:rPr lang="en-US" b="1" dirty="0" smtClean="0"/>
              <a:t>Series</a:t>
            </a:r>
            <a:r>
              <a:rPr lang="en-US" dirty="0"/>
              <a:t>, </a:t>
            </a:r>
            <a:r>
              <a:rPr lang="en-US" b="1" dirty="0"/>
              <a:t>DataFrame</a:t>
            </a:r>
            <a:r>
              <a:rPr lang="en-US" dirty="0"/>
              <a:t>, &amp; Panels</a:t>
            </a:r>
          </a:p>
          <a:p>
            <a:pPr lvl="1">
              <a:spcBef>
                <a:spcPts val="0"/>
              </a:spcBef>
            </a:pPr>
            <a:r>
              <a:rPr lang="en-US" b="1" dirty="0" smtClean="0"/>
              <a:t>File </a:t>
            </a:r>
            <a:r>
              <a:rPr lang="en-US" b="1" dirty="0"/>
              <a:t>Input/Output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Data </a:t>
            </a:r>
            <a:r>
              <a:rPr lang="en-US" dirty="0"/>
              <a:t>wrangling</a:t>
            </a:r>
          </a:p>
          <a:p>
            <a:pPr lvl="2">
              <a:spcBef>
                <a:spcPts val="0"/>
              </a:spcBef>
            </a:pPr>
            <a:r>
              <a:rPr lang="en-US" b="1" dirty="0" smtClean="0"/>
              <a:t>Creating </a:t>
            </a:r>
            <a:r>
              <a:rPr lang="en-US" b="1" dirty="0"/>
              <a:t>new columns of data</a:t>
            </a:r>
          </a:p>
          <a:p>
            <a:pPr lvl="2">
              <a:spcBef>
                <a:spcPts val="0"/>
              </a:spcBef>
            </a:pPr>
            <a:r>
              <a:rPr lang="en-US" b="1" dirty="0" smtClean="0"/>
              <a:t>Converting data </a:t>
            </a:r>
            <a:r>
              <a:rPr lang="en-US" b="1" dirty="0"/>
              <a:t>types</a:t>
            </a:r>
          </a:p>
          <a:p>
            <a:pPr lvl="2">
              <a:spcBef>
                <a:spcPts val="0"/>
              </a:spcBef>
            </a:pPr>
            <a:r>
              <a:rPr lang="en-US" b="1" dirty="0" smtClean="0"/>
              <a:t>Handling null fields</a:t>
            </a:r>
          </a:p>
          <a:p>
            <a:pPr lvl="2">
              <a:spcBef>
                <a:spcPts val="0"/>
              </a:spcBef>
            </a:pPr>
            <a:r>
              <a:rPr lang="en-US" b="1" dirty="0" smtClean="0"/>
              <a:t>Feature engineering</a:t>
            </a:r>
            <a:r>
              <a:rPr lang="en-US" dirty="0" smtClean="0"/>
              <a:t>, Filter </a:t>
            </a:r>
            <a:r>
              <a:rPr lang="en-US" dirty="0"/>
              <a:t>&amp; </a:t>
            </a:r>
            <a:r>
              <a:rPr lang="en-US" dirty="0" smtClean="0"/>
              <a:t>query, Database </a:t>
            </a:r>
            <a:r>
              <a:rPr lang="en-US" dirty="0"/>
              <a:t>joins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Analysis</a:t>
            </a:r>
            <a:endParaRPr lang="en-US" dirty="0"/>
          </a:p>
          <a:p>
            <a:pPr lvl="2">
              <a:spcBef>
                <a:spcPts val="0"/>
              </a:spcBef>
            </a:pPr>
            <a:r>
              <a:rPr lang="en-US" b="1" dirty="0"/>
              <a:t>Histograms, descriptive statistics, math functions, sorting </a:t>
            </a:r>
          </a:p>
          <a:p>
            <a:pPr lvl="1">
              <a:spcBef>
                <a:spcPts val="0"/>
              </a:spcBef>
            </a:pPr>
            <a:r>
              <a:rPr lang="en-US" dirty="0"/>
              <a:t> </a:t>
            </a:r>
            <a:r>
              <a:rPr lang="en-US" b="1" dirty="0"/>
              <a:t>Visualization</a:t>
            </a:r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05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Series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80160"/>
            <a:ext cx="8229600" cy="4846003"/>
          </a:xfrm>
        </p:spPr>
        <p:txBody>
          <a:bodyPr/>
          <a:lstStyle/>
          <a:p>
            <a:r>
              <a:rPr lang="en-US" dirty="0" smtClean="0"/>
              <a:t>Let’s </a:t>
            </a:r>
            <a:r>
              <a:rPr lang="en-US" dirty="0"/>
              <a:t>use </a:t>
            </a:r>
            <a:r>
              <a:rPr lang="en-US" dirty="0" smtClean="0"/>
              <a:t>Jupyter to explore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pandasIntroduction.ipynb</a:t>
            </a:r>
          </a:p>
          <a:p>
            <a:pPr lvl="1"/>
            <a:r>
              <a:rPr lang="en-US" dirty="0" smtClean="0">
                <a:latin typeface="Courier"/>
              </a:rPr>
              <a:t>pandasDataFrames.ipynb</a:t>
            </a:r>
          </a:p>
          <a:p>
            <a:pPr lvl="1"/>
            <a:r>
              <a:rPr lang="en-US" dirty="0" smtClean="0">
                <a:latin typeface="Courier"/>
              </a:rPr>
              <a:t>irisPandasStart.py</a:t>
            </a:r>
            <a:endParaRPr lang="en-US" dirty="0">
              <a:latin typeface="Courier"/>
            </a:endParaRPr>
          </a:p>
          <a:p>
            <a:pPr lvl="1"/>
            <a:r>
              <a:rPr lang="en-US" dirty="0" smtClean="0">
                <a:latin typeface="Courier"/>
              </a:rPr>
              <a:t>irisPandas.py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pd</a:t>
            </a:r>
            <a:r>
              <a:rPr lang="en-US" dirty="0" smtClean="0"/>
              <a:t> is a typical alias for pandas</a:t>
            </a:r>
            <a:endParaRPr lang="en-US" dirty="0"/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 pandas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49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Series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90570"/>
            <a:ext cx="8229600" cy="503559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Series are 1-dimensional arrays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Series with categorical data: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ic </a:t>
            </a:r>
            <a:r>
              <a:rPr lang="en-US" dirty="0">
                <a:latin typeface="Courier"/>
              </a:rPr>
              <a:t>= ['chocolate', </a:t>
            </a:r>
            <a:r>
              <a:rPr lang="en-US" dirty="0" smtClean="0">
                <a:latin typeface="Courier"/>
              </a:rPr>
              <a:t>…, </a:t>
            </a:r>
            <a:r>
              <a:rPr lang="en-US" dirty="0">
                <a:latin typeface="Courier"/>
              </a:rPr>
              <a:t>'vanilla</a:t>
            </a:r>
            <a:r>
              <a:rPr lang="en-US" dirty="0" smtClean="0">
                <a:latin typeface="Courier"/>
              </a:rPr>
              <a:t>']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ic = pd.Series(ic_list)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ic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dirty="0" smtClean="0"/>
              <a:t> at bottom of listing shows data type of elements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type(ic)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ic.value_counts()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x</a:t>
            </a:r>
            <a:r>
              <a:rPr lang="en-US" dirty="0" smtClean="0">
                <a:latin typeface="Courier"/>
              </a:rPr>
              <a:t> = ic.values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type(x)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ic.index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ic.head(n=5)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ic.tail(n=3)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7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Series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4365"/>
            <a:ext cx="7772400" cy="497663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Series Methods with numerical data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temp = [65.5, 37.8, </a:t>
            </a:r>
            <a:r>
              <a:rPr lang="en-US" dirty="0" smtClean="0">
                <a:latin typeface="Courier"/>
              </a:rPr>
              <a:t>… </a:t>
            </a:r>
            <a:r>
              <a:rPr lang="en-US" dirty="0">
                <a:latin typeface="Courier"/>
              </a:rPr>
              <a:t>69.7</a:t>
            </a:r>
            <a:r>
              <a:rPr lang="en-US" dirty="0" smtClean="0">
                <a:latin typeface="Courier"/>
              </a:rPr>
              <a:t>]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temp = pd.Series(temp</a:t>
            </a:r>
            <a:r>
              <a:rPr lang="en-US" dirty="0" smtClean="0">
                <a:latin typeface="Courier"/>
              </a:rPr>
              <a:t>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temp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Notice </a:t>
            </a:r>
            <a:r>
              <a:rPr lang="en-US" dirty="0" smtClean="0">
                <a:latin typeface="Courier"/>
              </a:rPr>
              <a:t>dtype</a:t>
            </a:r>
            <a:r>
              <a:rPr lang="en-US" dirty="0" smtClean="0"/>
              <a:t> at bottom of listing for data type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type(temp)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temp.loc[1]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Get element with the index 1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Series</a:t>
            </a:r>
            <a:r>
              <a:rPr lang="en-US" dirty="0" smtClean="0"/>
              <a:t> have integer indexes by default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temp.iloc[1]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Get element in the 1</a:t>
            </a:r>
            <a:r>
              <a:rPr lang="en-US" baseline="30000" dirty="0" smtClean="0"/>
              <a:t>st</a:t>
            </a:r>
            <a:r>
              <a:rPr lang="en-US" dirty="0" smtClean="0"/>
              <a:t> position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81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Series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24365"/>
            <a:ext cx="7969541" cy="497663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Series Methods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temp.sum</a:t>
            </a:r>
            <a:r>
              <a:rPr lang="en-US" dirty="0" smtClean="0">
                <a:latin typeface="Courier"/>
              </a:rPr>
              <a:t>()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temp.mean</a:t>
            </a:r>
            <a:r>
              <a:rPr lang="en-US" dirty="0" smtClean="0">
                <a:latin typeface="Courier"/>
              </a:rPr>
              <a:t>()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temp.median</a:t>
            </a:r>
            <a:r>
              <a:rPr lang="en-US" dirty="0" smtClean="0">
                <a:latin typeface="Courier"/>
              </a:rPr>
              <a:t>()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temp.product</a:t>
            </a:r>
            <a:r>
              <a:rPr lang="en-US" dirty="0" smtClean="0">
                <a:latin typeface="Courier"/>
              </a:rPr>
              <a:t>()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temp.describe</a:t>
            </a:r>
            <a:r>
              <a:rPr lang="en-US" dirty="0" smtClean="0">
                <a:latin typeface="Courier"/>
              </a:rPr>
              <a:t>()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Type </a:t>
            </a:r>
            <a:r>
              <a:rPr lang="en-US" dirty="0">
                <a:latin typeface="Courier"/>
              </a:rPr>
              <a:t>temp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smtClean="0"/>
              <a:t> and then type Tab to see all the alternative methods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Type </a:t>
            </a:r>
            <a:r>
              <a:rPr lang="en-US" dirty="0">
                <a:latin typeface="Courier"/>
              </a:rPr>
              <a:t>temp.sort_values</a:t>
            </a:r>
            <a:r>
              <a:rPr lang="en-US" dirty="0" smtClean="0">
                <a:latin typeface="Courier"/>
              </a:rPr>
              <a:t>()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Hold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Shift</a:t>
            </a:r>
            <a:r>
              <a:rPr lang="en-US" dirty="0" smtClean="0"/>
              <a:t> key,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r>
              <a:rPr lang="en-US" dirty="0" smtClean="0"/>
              <a:t> for all parameter choices</a:t>
            </a:r>
          </a:p>
          <a:p>
            <a:pPr lvl="3">
              <a:spcBef>
                <a:spcPts val="0"/>
              </a:spcBef>
            </a:pPr>
            <a:r>
              <a:rPr lang="en-US" dirty="0" smtClean="0">
                <a:latin typeface="Courier"/>
              </a:rPr>
              <a:t>ascending = False</a:t>
            </a:r>
          </a:p>
          <a:p>
            <a:pPr lvl="3">
              <a:spcBef>
                <a:spcPts val="0"/>
              </a:spcBef>
            </a:pPr>
            <a:r>
              <a:rPr lang="en-US" dirty="0" smtClean="0">
                <a:latin typeface="Courier"/>
              </a:rPr>
              <a:t>inplace = True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temp.sort_index</a:t>
            </a:r>
            <a:r>
              <a:rPr lang="en-US" dirty="0" smtClean="0">
                <a:latin typeface="Courier"/>
              </a:rPr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2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Series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24365"/>
            <a:ext cx="7969541" cy="497663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Series Methods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Appending </a:t>
            </a:r>
            <a:r>
              <a:rPr lang="en-US" dirty="0" smtClean="0">
                <a:latin typeface="Courier"/>
              </a:rPr>
              <a:t>Series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temp_new = </a:t>
            </a:r>
            <a:r>
              <a:rPr lang="en-US" dirty="0">
                <a:latin typeface="Courier"/>
              </a:rPr>
              <a:t>pd.Series</a:t>
            </a:r>
            <a:r>
              <a:rPr lang="en-US" dirty="0" smtClean="0">
                <a:latin typeface="Courier"/>
              </a:rPr>
              <a:t>([0.0])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"/>
              </a:rPr>
              <a:t>temp.append(temp_new)</a:t>
            </a:r>
            <a:endParaRPr lang="en-US" dirty="0" smtClean="0">
              <a:latin typeface="Courier"/>
            </a:endParaRP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print(temp)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Info on a </a:t>
            </a:r>
            <a:r>
              <a:rPr lang="en-US" dirty="0" smtClean="0">
                <a:latin typeface="Courier"/>
              </a:rPr>
              <a:t>Series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temp.size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temp.index</a:t>
            </a:r>
          </a:p>
          <a:p>
            <a:pPr lvl="1"/>
            <a:r>
              <a:rPr lang="en-US" dirty="0" smtClean="0"/>
              <a:t>Dropping a </a:t>
            </a:r>
            <a:r>
              <a:rPr lang="en-US" dirty="0">
                <a:latin typeface="Courier"/>
              </a:rPr>
              <a:t>Series</a:t>
            </a:r>
            <a:r>
              <a:rPr lang="en-US" dirty="0" smtClean="0"/>
              <a:t> element</a:t>
            </a:r>
          </a:p>
          <a:p>
            <a:pPr lvl="2"/>
            <a:r>
              <a:rPr lang="en-US" dirty="0" smtClean="0">
                <a:latin typeface="Courier"/>
              </a:rPr>
              <a:t>temp.drop()</a:t>
            </a:r>
            <a:endParaRPr lang="en-US" dirty="0">
              <a:latin typeface="Courier"/>
            </a:endParaRPr>
          </a:p>
          <a:p>
            <a:pPr lvl="2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65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</a:t>
            </a:r>
            <a:r>
              <a:rPr lang="en-US" dirty="0">
                <a:latin typeface="Courier"/>
              </a:rPr>
              <a:t>DataFrames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267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"/>
              </a:rPr>
              <a:t>pandasDataFrames.ipynb</a:t>
            </a:r>
            <a:endParaRPr lang="en-US" dirty="0">
              <a:latin typeface="Courier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575" y="2578752"/>
            <a:ext cx="6049315" cy="39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1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>
                <a:latin typeface="Courier"/>
              </a:rPr>
              <a:t>DataFrames</a:t>
            </a:r>
            <a:r>
              <a:rPr lang="en-US" dirty="0" smtClean="0"/>
              <a:t> are 2-dimensional arrays</a:t>
            </a:r>
          </a:p>
          <a:p>
            <a:pPr lvl="1"/>
            <a:r>
              <a:rPr lang="en-US" dirty="0" smtClean="0"/>
              <a:t>Rows and columns</a:t>
            </a:r>
          </a:p>
          <a:p>
            <a:pPr lvl="1"/>
            <a:r>
              <a:rPr lang="en-US" dirty="0" smtClean="0"/>
              <a:t>Columns have heading</a:t>
            </a:r>
          </a:p>
          <a:p>
            <a:pPr lvl="1"/>
            <a:r>
              <a:rPr lang="en-US" dirty="0" smtClean="0"/>
              <a:t>Each column is of one data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7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 smtClean="0"/>
              <a:t>Import pandas</a:t>
            </a:r>
          </a:p>
          <a:p>
            <a:pPr lvl="1"/>
            <a:r>
              <a:rPr lang="en-US" dirty="0">
                <a:latin typeface="Courier"/>
              </a:rPr>
              <a:t>import pandas as pd</a:t>
            </a:r>
            <a:endParaRPr lang="en-US" dirty="0" smtClean="0">
              <a:latin typeface="Courier"/>
            </a:endParaRPr>
          </a:p>
          <a:p>
            <a:r>
              <a:rPr lang="en-US" dirty="0" smtClean="0"/>
              <a:t>Read csv file</a:t>
            </a:r>
          </a:p>
          <a:p>
            <a:pPr lvl="1"/>
            <a:r>
              <a:rPr lang="en-US" dirty="0">
                <a:latin typeface="Courier"/>
              </a:rPr>
              <a:t>df = pd.read_csv('Iris.csv</a:t>
            </a:r>
            <a:r>
              <a:rPr lang="en-US" dirty="0" smtClean="0">
                <a:latin typeface="Courier"/>
              </a:rPr>
              <a:t>')</a:t>
            </a:r>
          </a:p>
          <a:p>
            <a:r>
              <a:rPr lang="en-US" dirty="0" smtClean="0"/>
              <a:t>Get first few DataFrame rows</a:t>
            </a:r>
          </a:p>
          <a:p>
            <a:pPr lvl="1"/>
            <a:r>
              <a:rPr lang="en-US" dirty="0" smtClean="0">
                <a:latin typeface="Courier"/>
              </a:rPr>
              <a:t>df.head</a:t>
            </a:r>
            <a:r>
              <a:rPr lang="en-US" dirty="0">
                <a:latin typeface="Courier"/>
              </a:rPr>
              <a:t>()</a:t>
            </a:r>
          </a:p>
          <a:p>
            <a:r>
              <a:rPr lang="en-US" dirty="0" smtClean="0"/>
              <a:t>Get first few rows of a particular column:</a:t>
            </a:r>
          </a:p>
          <a:p>
            <a:pPr lvl="1"/>
            <a:r>
              <a:rPr lang="en-US" dirty="0">
                <a:latin typeface="Courier"/>
              </a:rPr>
              <a:t>df['PetalLengthCm'].head</a:t>
            </a:r>
            <a:r>
              <a:rPr lang="en-US" dirty="0" smtClean="0">
                <a:latin typeface="Courier"/>
              </a:rPr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49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Notebook Set-up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Rename the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410475" y="2305839"/>
            <a:ext cx="6557648" cy="4048924"/>
            <a:chOff x="1410475" y="2305839"/>
            <a:chExt cx="6557648" cy="404892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-1" r="54226" b="-489"/>
            <a:stretch/>
          </p:blipFill>
          <p:spPr>
            <a:xfrm>
              <a:off x="1410475" y="2305839"/>
              <a:ext cx="6557648" cy="4048924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3363984" y="2642534"/>
              <a:ext cx="427839" cy="17616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535024" y="173652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Click here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7" idx="3"/>
          </p:cNvCxnSpPr>
          <p:nvPr/>
        </p:nvCxnSpPr>
        <p:spPr>
          <a:xfrm flipH="1">
            <a:off x="3791823" y="1921187"/>
            <a:ext cx="2743201" cy="8094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93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19500"/>
            <a:ext cx="8229600" cy="5006664"/>
          </a:xfrm>
        </p:spPr>
        <p:txBody>
          <a:bodyPr/>
          <a:lstStyle/>
          <a:p>
            <a:r>
              <a:rPr lang="en-US" dirty="0" smtClean="0"/>
              <a:t>Column headings </a:t>
            </a:r>
          </a:p>
          <a:p>
            <a:pPr lvl="1"/>
            <a:r>
              <a:rPr lang="en-US" dirty="0" smtClean="0">
                <a:latin typeface="Courier"/>
              </a:rPr>
              <a:t>df.columns</a:t>
            </a:r>
          </a:p>
          <a:p>
            <a:pPr lvl="1"/>
            <a:r>
              <a:rPr lang="en-US" dirty="0" smtClean="0">
                <a:latin typeface="Courier"/>
              </a:rPr>
              <a:t>df.columns.values</a:t>
            </a:r>
            <a:endParaRPr lang="en-US" dirty="0">
              <a:latin typeface="Courier"/>
            </a:endParaRPr>
          </a:p>
          <a:p>
            <a:r>
              <a:rPr lang="en-US" dirty="0" smtClean="0"/>
              <a:t>Get column</a:t>
            </a:r>
          </a:p>
          <a:p>
            <a:pPr lvl="1"/>
            <a:r>
              <a:rPr lang="en-US" dirty="0" smtClean="0">
                <a:latin typeface="Courier"/>
              </a:rPr>
              <a:t>df.[</a:t>
            </a:r>
            <a:r>
              <a:rPr lang="en-US" dirty="0">
                <a:latin typeface="Courier"/>
              </a:rPr>
              <a:t>'</a:t>
            </a:r>
            <a:r>
              <a:rPr lang="en-US" dirty="0" smtClean="0">
                <a:latin typeface="Courier"/>
              </a:rPr>
              <a:t>put_col_heading_here']</a:t>
            </a:r>
          </a:p>
          <a:p>
            <a:r>
              <a:rPr lang="en-US" dirty="0"/>
              <a:t>Get row</a:t>
            </a:r>
          </a:p>
          <a:p>
            <a:pPr lvl="1"/>
            <a:r>
              <a:rPr lang="en-US" dirty="0">
                <a:latin typeface="Courier"/>
              </a:rPr>
              <a:t>df.loc[0</a:t>
            </a:r>
            <a:r>
              <a:rPr lang="en-US" dirty="0" smtClean="0">
                <a:latin typeface="Courier"/>
              </a:rPr>
              <a:t>] </a:t>
            </a:r>
            <a:r>
              <a:rPr lang="en-US" dirty="0"/>
              <a:t>(by index </a:t>
            </a:r>
            <a:r>
              <a:rPr lang="en-US" dirty="0" smtClean="0"/>
              <a:t>label)</a:t>
            </a:r>
            <a:endParaRPr lang="en-US" dirty="0" smtClean="0">
              <a:latin typeface="Courier"/>
            </a:endParaRPr>
          </a:p>
          <a:p>
            <a:pPr lvl="1"/>
            <a:r>
              <a:rPr lang="en-US" dirty="0" smtClean="0">
                <a:latin typeface="Courier"/>
              </a:rPr>
              <a:t>df.iloc[0] </a:t>
            </a:r>
            <a:r>
              <a:rPr lang="en-US" dirty="0" smtClean="0"/>
              <a:t>(by index number)</a:t>
            </a:r>
            <a:endParaRPr lang="en-US" dirty="0"/>
          </a:p>
          <a:p>
            <a:r>
              <a:rPr lang="en-US" dirty="0"/>
              <a:t>Get column</a:t>
            </a:r>
          </a:p>
          <a:p>
            <a:pPr lvl="1"/>
            <a:r>
              <a:rPr lang="en-US" dirty="0">
                <a:latin typeface="Courier"/>
              </a:rPr>
              <a:t>df['PetalLengthCm</a:t>
            </a:r>
            <a:r>
              <a:rPr lang="en-US" dirty="0" smtClean="0">
                <a:latin typeface="Courier"/>
              </a:rPr>
              <a:t>']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7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85316"/>
            <a:ext cx="8229600" cy="5040847"/>
          </a:xfrm>
        </p:spPr>
        <p:txBody>
          <a:bodyPr/>
          <a:lstStyle/>
          <a:p>
            <a:r>
              <a:rPr lang="en-US" dirty="0" smtClean="0"/>
              <a:t>Get columns</a:t>
            </a:r>
            <a:endParaRPr lang="en-US" dirty="0"/>
          </a:p>
          <a:p>
            <a:pPr lvl="1"/>
            <a:r>
              <a:rPr lang="en-US" sz="2400" dirty="0">
                <a:latin typeface="Courier"/>
              </a:rPr>
              <a:t>df[</a:t>
            </a:r>
            <a:r>
              <a:rPr lang="en-US" sz="2400" dirty="0" smtClean="0">
                <a:latin typeface="Courier"/>
              </a:rPr>
              <a:t>'PetalLengthCm',</a:t>
            </a:r>
            <a:r>
              <a:rPr lang="en-US" sz="2400" dirty="0">
                <a:latin typeface="Courier"/>
              </a:rPr>
              <a:t> '</a:t>
            </a:r>
            <a:r>
              <a:rPr lang="en-US" sz="2400" dirty="0" smtClean="0">
                <a:latin typeface="Courier"/>
              </a:rPr>
              <a:t>SepalLengthCm']</a:t>
            </a:r>
          </a:p>
          <a:p>
            <a:r>
              <a:rPr lang="en-US" dirty="0" smtClean="0"/>
              <a:t>Get column data</a:t>
            </a:r>
          </a:p>
          <a:p>
            <a:pPr lvl="1"/>
            <a:r>
              <a:rPr lang="en-US" dirty="0">
                <a:latin typeface="Courier"/>
              </a:rPr>
              <a:t>df['PetalLengthCm'].values</a:t>
            </a:r>
          </a:p>
          <a:p>
            <a:r>
              <a:rPr lang="en-US" dirty="0"/>
              <a:t>Get column </a:t>
            </a:r>
            <a:r>
              <a:rPr lang="en-US" dirty="0" smtClean="0"/>
              <a:t>name</a:t>
            </a:r>
            <a:endParaRPr lang="en-US" dirty="0"/>
          </a:p>
          <a:p>
            <a:pPr lvl="1"/>
            <a:r>
              <a:rPr lang="en-US" dirty="0">
                <a:latin typeface="Courier"/>
              </a:rPr>
              <a:t>df['PetalLengthCm</a:t>
            </a:r>
            <a:r>
              <a:rPr lang="en-US" dirty="0" smtClean="0">
                <a:latin typeface="Courier"/>
              </a:rPr>
              <a:t>'].name</a:t>
            </a:r>
            <a:endParaRPr lang="en-US" dirty="0">
              <a:latin typeface="Courier"/>
            </a:endParaRPr>
          </a:p>
          <a:p>
            <a:r>
              <a:rPr lang="en-US" dirty="0" smtClean="0"/>
              <a:t>Get row and column</a:t>
            </a:r>
          </a:p>
          <a:p>
            <a:pPr lvl="1"/>
            <a:r>
              <a:rPr lang="en-US" dirty="0">
                <a:latin typeface="Courier"/>
              </a:rPr>
              <a:t>df['PetalLengthCm'].loc[0</a:t>
            </a:r>
            <a:r>
              <a:rPr lang="en-US" dirty="0" smtClean="0">
                <a:latin typeface="Courier"/>
              </a:rPr>
              <a:t>]</a:t>
            </a:r>
          </a:p>
          <a:p>
            <a:pPr lvl="1"/>
            <a:r>
              <a:rPr lang="en-US" dirty="0">
                <a:latin typeface="Courier"/>
              </a:rPr>
              <a:t>df['PetalLengthCm'].iloc[0</a:t>
            </a:r>
            <a:r>
              <a:rPr lang="en-US" dirty="0" smtClean="0">
                <a:latin typeface="Courier"/>
              </a:rPr>
              <a:t>]</a:t>
            </a:r>
          </a:p>
          <a:p>
            <a:pPr lvl="1"/>
            <a:r>
              <a:rPr lang="en-US" dirty="0" smtClean="0">
                <a:latin typeface="Courier"/>
              </a:rPr>
              <a:t>df.loc[0][</a:t>
            </a:r>
            <a:r>
              <a:rPr lang="en-US" dirty="0">
                <a:latin typeface="Courier"/>
              </a:rPr>
              <a:t>'PetalLengthCm</a:t>
            </a:r>
            <a:r>
              <a:rPr lang="en-US" dirty="0" smtClean="0">
                <a:latin typeface="Courier"/>
              </a:rPr>
              <a:t>']</a:t>
            </a:r>
            <a:endParaRPr lang="en-US" dirty="0">
              <a:latin typeface="Courier"/>
            </a:endParaRPr>
          </a:p>
          <a:p>
            <a:pPr lvl="1"/>
            <a:r>
              <a:rPr lang="en-US" dirty="0" smtClean="0">
                <a:latin typeface="Courier"/>
              </a:rPr>
              <a:t>df.iloc[0][</a:t>
            </a:r>
            <a:r>
              <a:rPr lang="en-US" dirty="0">
                <a:latin typeface="Courier"/>
              </a:rPr>
              <a:t>'PetalLengthCm</a:t>
            </a:r>
            <a:r>
              <a:rPr lang="en-US" dirty="0" smtClean="0">
                <a:latin typeface="Courier"/>
              </a:rPr>
              <a:t>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87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85316"/>
            <a:ext cx="8229600" cy="5040847"/>
          </a:xfrm>
        </p:spPr>
        <p:txBody>
          <a:bodyPr/>
          <a:lstStyle/>
          <a:p>
            <a:r>
              <a:rPr lang="en-US" dirty="0" smtClean="0"/>
              <a:t>DataFrame shape</a:t>
            </a:r>
          </a:p>
          <a:p>
            <a:pPr lvl="1"/>
            <a:r>
              <a:rPr lang="en-US" dirty="0" smtClean="0">
                <a:latin typeface="Courier"/>
              </a:rPr>
              <a:t>df.shape</a:t>
            </a:r>
          </a:p>
          <a:p>
            <a:pPr lvl="1"/>
            <a:r>
              <a:rPr lang="en-US" dirty="0">
                <a:latin typeface="Courier"/>
              </a:rPr>
              <a:t>type(df.shape)</a:t>
            </a:r>
          </a:p>
          <a:p>
            <a:r>
              <a:rPr lang="en-US" dirty="0" smtClean="0"/>
              <a:t>Get column data types</a:t>
            </a:r>
          </a:p>
          <a:p>
            <a:pPr lvl="1"/>
            <a:r>
              <a:rPr lang="en-US" dirty="0" smtClean="0">
                <a:latin typeface="Courier"/>
              </a:rPr>
              <a:t>df.dtypes</a:t>
            </a:r>
          </a:p>
          <a:p>
            <a:r>
              <a:rPr lang="en-US" dirty="0"/>
              <a:t>Get </a:t>
            </a:r>
            <a:r>
              <a:rPr lang="en-US" dirty="0">
                <a:latin typeface="Courier"/>
              </a:rPr>
              <a:t>DataFrame</a:t>
            </a:r>
            <a:r>
              <a:rPr lang="en-US" dirty="0"/>
              <a:t> data</a:t>
            </a:r>
          </a:p>
          <a:p>
            <a:pPr lvl="1"/>
            <a:r>
              <a:rPr lang="en-US" dirty="0">
                <a:latin typeface="Courier"/>
              </a:rPr>
              <a:t>df.values</a:t>
            </a:r>
          </a:p>
          <a:p>
            <a:r>
              <a:rPr lang="en-US" dirty="0"/>
              <a:t>Convert </a:t>
            </a:r>
            <a:r>
              <a:rPr lang="en-US" dirty="0">
                <a:latin typeface="Courier"/>
              </a:rPr>
              <a:t>DataFrame</a:t>
            </a:r>
            <a:r>
              <a:rPr lang="en-US" dirty="0"/>
              <a:t> data to list</a:t>
            </a:r>
          </a:p>
          <a:p>
            <a:pPr lvl="1"/>
            <a:r>
              <a:rPr lang="en-US" dirty="0">
                <a:latin typeface="Courier"/>
              </a:rPr>
              <a:t>df.values.tolist()</a:t>
            </a:r>
          </a:p>
          <a:p>
            <a:endParaRPr lang="en-US" dirty="0" smtClean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70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 smtClean="0"/>
              <a:t>DataFrame descriptive statistics</a:t>
            </a:r>
          </a:p>
          <a:p>
            <a:pPr lvl="1"/>
            <a:r>
              <a:rPr lang="en-US" dirty="0">
                <a:latin typeface="Courier"/>
              </a:rPr>
              <a:t>df.describe()</a:t>
            </a:r>
          </a:p>
          <a:p>
            <a:r>
              <a:rPr lang="en-US" dirty="0" smtClean="0"/>
              <a:t>Various individual statistics</a:t>
            </a:r>
          </a:p>
          <a:p>
            <a:pPr lvl="1"/>
            <a:r>
              <a:rPr lang="en-US" dirty="0">
                <a:latin typeface="Courier"/>
              </a:rPr>
              <a:t>df.mean</a:t>
            </a:r>
            <a:r>
              <a:rPr lang="en-US" dirty="0" smtClean="0">
                <a:latin typeface="Courier"/>
              </a:rPr>
              <a:t>()</a:t>
            </a:r>
          </a:p>
          <a:p>
            <a:pPr lvl="1"/>
            <a:r>
              <a:rPr lang="en-US" dirty="0">
                <a:latin typeface="Courier"/>
              </a:rPr>
              <a:t>df.median</a:t>
            </a:r>
            <a:r>
              <a:rPr lang="en-US" dirty="0" smtClean="0">
                <a:latin typeface="Courier"/>
              </a:rPr>
              <a:t>()</a:t>
            </a:r>
          </a:p>
          <a:p>
            <a:pPr lvl="1"/>
            <a:r>
              <a:rPr lang="en-US" dirty="0">
                <a:latin typeface="Courier"/>
              </a:rPr>
              <a:t>df.min</a:t>
            </a:r>
            <a:r>
              <a:rPr lang="en-US" dirty="0" smtClean="0">
                <a:latin typeface="Courier"/>
              </a:rPr>
              <a:t>()</a:t>
            </a:r>
          </a:p>
          <a:p>
            <a:pPr lvl="1"/>
            <a:r>
              <a:rPr lang="en-US" dirty="0">
                <a:latin typeface="Courier"/>
              </a:rPr>
              <a:t>df.max()</a:t>
            </a:r>
            <a:endParaRPr lang="en-US" dirty="0" smtClean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27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 smtClean="0"/>
              <a:t>Properties applied to </a:t>
            </a:r>
            <a:r>
              <a:rPr lang="en-US" dirty="0">
                <a:latin typeface="Courier"/>
              </a:rPr>
              <a:t>DataFrame</a:t>
            </a:r>
            <a:r>
              <a:rPr lang="en-US" dirty="0" smtClean="0"/>
              <a:t> columns</a:t>
            </a:r>
          </a:p>
          <a:p>
            <a:pPr lvl="1"/>
            <a:r>
              <a:rPr lang="en-US" dirty="0" smtClean="0">
                <a:latin typeface="Courier"/>
              </a:rPr>
              <a:t>df</a:t>
            </a:r>
            <a:r>
              <a:rPr lang="en-US" dirty="0">
                <a:latin typeface="Courier"/>
              </a:rPr>
              <a:t>['PetalLengthCm'].sum</a:t>
            </a:r>
            <a:r>
              <a:rPr lang="en-US" dirty="0" smtClean="0">
                <a:latin typeface="Courier"/>
              </a:rPr>
              <a:t>()</a:t>
            </a:r>
            <a:endParaRPr lang="en-US" dirty="0">
              <a:latin typeface="Courier"/>
            </a:endParaRPr>
          </a:p>
          <a:p>
            <a:pPr lvl="1"/>
            <a:r>
              <a:rPr lang="en-US" dirty="0" smtClean="0">
                <a:latin typeface="Courier"/>
              </a:rPr>
              <a:t>df</a:t>
            </a:r>
            <a:r>
              <a:rPr lang="en-US" dirty="0">
                <a:latin typeface="Courier"/>
              </a:rPr>
              <a:t>['PetalLengthCm'].mean</a:t>
            </a:r>
            <a:r>
              <a:rPr lang="en-US" dirty="0" smtClean="0">
                <a:latin typeface="Courier"/>
              </a:rPr>
              <a:t>()</a:t>
            </a:r>
            <a:endParaRPr lang="en-US" dirty="0">
              <a:latin typeface="Courier"/>
            </a:endParaRPr>
          </a:p>
          <a:p>
            <a:pPr lvl="1"/>
            <a:r>
              <a:rPr lang="en-US" dirty="0" smtClean="0">
                <a:latin typeface="Courier"/>
              </a:rPr>
              <a:t>df</a:t>
            </a:r>
            <a:r>
              <a:rPr lang="en-US" dirty="0">
                <a:latin typeface="Courier"/>
              </a:rPr>
              <a:t>['PetalLengthCm'].median</a:t>
            </a:r>
            <a:r>
              <a:rPr lang="en-US" dirty="0" smtClean="0">
                <a:latin typeface="Courier"/>
              </a:rPr>
              <a:t>()</a:t>
            </a:r>
            <a:endParaRPr lang="en-US" dirty="0">
              <a:latin typeface="Courier"/>
            </a:endParaRPr>
          </a:p>
          <a:p>
            <a:pPr lvl="1"/>
            <a:r>
              <a:rPr lang="en-US" dirty="0" smtClean="0">
                <a:latin typeface="Courier"/>
              </a:rPr>
              <a:t>df</a:t>
            </a:r>
            <a:r>
              <a:rPr lang="en-US" dirty="0">
                <a:latin typeface="Courier"/>
              </a:rPr>
              <a:t>['PetalLengthCm'].</a:t>
            </a:r>
            <a:r>
              <a:rPr lang="en-US" dirty="0" smtClean="0">
                <a:latin typeface="Courier"/>
              </a:rPr>
              <a:t>shape</a:t>
            </a:r>
            <a:endParaRPr lang="en-US" dirty="0">
              <a:latin typeface="Courier"/>
            </a:endParaRPr>
          </a:p>
          <a:p>
            <a:pPr lvl="1"/>
            <a:r>
              <a:rPr lang="en-US" dirty="0" smtClean="0">
                <a:latin typeface="Courier"/>
              </a:rPr>
              <a:t>df</a:t>
            </a:r>
            <a:r>
              <a:rPr lang="en-US" dirty="0">
                <a:latin typeface="Courier"/>
              </a:rPr>
              <a:t>['PetalLengthCm'].describe</a:t>
            </a:r>
            <a:r>
              <a:rPr lang="en-US" dirty="0" smtClean="0">
                <a:latin typeface="Courier"/>
              </a:rPr>
              <a:t>()</a:t>
            </a:r>
          </a:p>
          <a:p>
            <a:r>
              <a:rPr lang="en-US" dirty="0" smtClean="0"/>
              <a:t>Get histogram data on categorical columns</a:t>
            </a:r>
          </a:p>
          <a:p>
            <a:pPr lvl="1"/>
            <a:r>
              <a:rPr lang="en-US" dirty="0">
                <a:latin typeface="Courier"/>
              </a:rPr>
              <a:t>df['Species'].value_counts</a:t>
            </a:r>
            <a:r>
              <a:rPr lang="en-US" dirty="0" smtClean="0">
                <a:latin typeface="Courier"/>
              </a:rPr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9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 smtClean="0"/>
              <a:t>Sort by column data</a:t>
            </a:r>
          </a:p>
          <a:p>
            <a:pPr lvl="1"/>
            <a:r>
              <a:rPr lang="en-US" sz="1400" dirty="0">
                <a:latin typeface="Courier"/>
              </a:rPr>
              <a:t>df.sort_values(by='SepalLengthCm',inplace=True</a:t>
            </a:r>
            <a:r>
              <a:rPr lang="en-US" sz="1400" dirty="0" smtClean="0">
                <a:latin typeface="Courier"/>
              </a:rPr>
              <a:t>)</a:t>
            </a:r>
          </a:p>
          <a:p>
            <a:pPr lvl="1"/>
            <a:r>
              <a:rPr lang="en-US" sz="1400" dirty="0">
                <a:latin typeface="Courier"/>
              </a:rPr>
              <a:t>df.sort_values(by=['PetalLengthCm'], inplace=True</a:t>
            </a:r>
            <a:r>
              <a:rPr lang="en-US" sz="1400" dirty="0" smtClean="0">
                <a:latin typeface="Courier"/>
              </a:rPr>
              <a:t>)</a:t>
            </a:r>
          </a:p>
          <a:p>
            <a:pPr lvl="1"/>
            <a:r>
              <a:rPr lang="en-US" sz="1400" dirty="0">
                <a:latin typeface="Courier"/>
              </a:rPr>
              <a:t>df.sort_values(by=['SepalLengthCm','SepalWidthCm'], inplace=True)</a:t>
            </a:r>
            <a:endParaRPr lang="en-US" sz="1400" dirty="0" smtClean="0">
              <a:latin typeface="Courier"/>
            </a:endParaRPr>
          </a:p>
          <a:p>
            <a:r>
              <a:rPr lang="en-US" dirty="0" smtClean="0"/>
              <a:t>Sort by Index</a:t>
            </a:r>
          </a:p>
          <a:p>
            <a:pPr lvl="1"/>
            <a:r>
              <a:rPr lang="en-US" dirty="0">
                <a:latin typeface="Courier"/>
              </a:rPr>
              <a:t>df.sort_index(inplace=True)</a:t>
            </a:r>
            <a:endParaRPr lang="en-US" dirty="0" smtClean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98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59680"/>
            <a:ext cx="8229600" cy="5066484"/>
          </a:xfrm>
        </p:spPr>
        <p:txBody>
          <a:bodyPr/>
          <a:lstStyle/>
          <a:p>
            <a:r>
              <a:rPr lang="en-US" dirty="0" smtClean="0"/>
              <a:t>Create new column</a:t>
            </a:r>
          </a:p>
          <a:p>
            <a:pPr lvl="1"/>
            <a:r>
              <a:rPr lang="en-US" sz="1800" dirty="0">
                <a:latin typeface="Courier"/>
              </a:rPr>
              <a:t>InPerCm = 2.54   # Conversion factor </a:t>
            </a:r>
            <a:endParaRPr lang="en-US" sz="1800" dirty="0" smtClean="0">
              <a:latin typeface="Courier"/>
            </a:endParaRPr>
          </a:p>
          <a:p>
            <a:pPr lvl="1"/>
            <a:r>
              <a:rPr lang="en-US" sz="1800" dirty="0" smtClean="0">
                <a:latin typeface="Courier"/>
              </a:rPr>
              <a:t>df</a:t>
            </a:r>
            <a:r>
              <a:rPr lang="en-US" sz="1800" dirty="0">
                <a:latin typeface="Courier"/>
              </a:rPr>
              <a:t>['PetalLengthIn'] = df['PetalLengthCm'] / InPerCm</a:t>
            </a:r>
          </a:p>
          <a:p>
            <a:r>
              <a:rPr lang="en-US" dirty="0" smtClean="0"/>
              <a:t>Append rows to DataFrame</a:t>
            </a:r>
          </a:p>
          <a:p>
            <a:pPr lvl="1"/>
            <a:r>
              <a:rPr lang="en-US" dirty="0" smtClean="0">
                <a:latin typeface="Courier"/>
              </a:rPr>
              <a:t>df.append()</a:t>
            </a:r>
            <a:endParaRPr lang="en-US" dirty="0">
              <a:latin typeface="Courier"/>
            </a:endParaRPr>
          </a:p>
          <a:p>
            <a:r>
              <a:rPr lang="en-US" dirty="0" smtClean="0"/>
              <a:t>Change column data type</a:t>
            </a:r>
          </a:p>
          <a:p>
            <a:pPr lvl="1"/>
            <a:r>
              <a:rPr lang="en-US" sz="2400" dirty="0" smtClean="0">
                <a:latin typeface="Courier"/>
              </a:rPr>
              <a:t>df[column] = df[</a:t>
            </a:r>
            <a:r>
              <a:rPr lang="en-US" sz="2400" dirty="0">
                <a:latin typeface="Courier"/>
              </a:rPr>
              <a:t>df[column</a:t>
            </a:r>
            <a:r>
              <a:rPr lang="en-US" sz="2400" dirty="0" smtClean="0">
                <a:latin typeface="Courier"/>
              </a:rPr>
              <a:t>].astype()</a:t>
            </a:r>
          </a:p>
          <a:p>
            <a:r>
              <a:rPr lang="en-US" dirty="0" smtClean="0"/>
              <a:t>Drop rows with null fields</a:t>
            </a:r>
          </a:p>
          <a:p>
            <a:pPr lvl="1"/>
            <a:r>
              <a:rPr lang="en-US" dirty="0">
                <a:latin typeface="Courier"/>
              </a:rPr>
              <a:t>df.dropna(inplace=True</a:t>
            </a:r>
            <a:r>
              <a:rPr lang="en-US" dirty="0" smtClean="0">
                <a:latin typeface="Courier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89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 smtClean="0"/>
              <a:t>Fill fields with nulls</a:t>
            </a:r>
          </a:p>
          <a:p>
            <a:pPr lvl="1"/>
            <a:r>
              <a:rPr lang="en-US" sz="1800" dirty="0">
                <a:latin typeface="Courier"/>
              </a:rPr>
              <a:t>df['Species'].fillna('NotSpecified',inplace=True</a:t>
            </a:r>
            <a:r>
              <a:rPr lang="en-US" sz="1800" dirty="0" smtClean="0">
                <a:latin typeface="Courier"/>
              </a:rPr>
              <a:t>)</a:t>
            </a:r>
          </a:p>
          <a:p>
            <a:r>
              <a:rPr lang="en-US" dirty="0" smtClean="0"/>
              <a:t>Data on DataFrame</a:t>
            </a:r>
          </a:p>
          <a:p>
            <a:pPr lvl="1"/>
            <a:r>
              <a:rPr lang="en-US" dirty="0" smtClean="0">
                <a:latin typeface="Courier"/>
              </a:rPr>
              <a:t>df.info()</a:t>
            </a:r>
          </a:p>
          <a:p>
            <a:r>
              <a:rPr lang="en-US" dirty="0" smtClean="0"/>
              <a:t>Broadcast column</a:t>
            </a:r>
          </a:p>
          <a:p>
            <a:pPr lvl="1"/>
            <a:r>
              <a:rPr lang="en-US" dirty="0" smtClean="0">
                <a:latin typeface="Courier"/>
              </a:rPr>
              <a:t>df.apply()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5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Formatting Numerical Values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40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Numerical Quantities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90570"/>
            <a:ext cx="7772400" cy="5035594"/>
          </a:xfrm>
        </p:spPr>
        <p:txBody>
          <a:bodyPr/>
          <a:lstStyle/>
          <a:p>
            <a:r>
              <a:rPr lang="en-US" dirty="0" smtClean="0">
                <a:latin typeface="Courier"/>
              </a:rPr>
              <a:t>Formatting.ipynb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827" y="1727179"/>
            <a:ext cx="3483136" cy="472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0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Jupyter Shortcuts/Hot Keys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8229600" cy="490696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Shift+Enter</a:t>
            </a:r>
            <a:r>
              <a:rPr lang="en-US" dirty="0" smtClean="0"/>
              <a:t>: execute current cell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Esc+x</a:t>
            </a:r>
            <a:r>
              <a:rPr lang="en-US" dirty="0" smtClean="0"/>
              <a:t>: delete current cell</a:t>
            </a:r>
            <a:endParaRPr lang="en-US" dirty="0" smtClean="0">
              <a:latin typeface="Courier" pitchFamily="49" charset="0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Esc+a</a:t>
            </a:r>
            <a:r>
              <a:rPr lang="en-US" dirty="0" smtClean="0"/>
              <a:t>: insert cell </a:t>
            </a:r>
            <a:r>
              <a:rPr lang="en-US" i="1" u="sng" dirty="0" smtClean="0"/>
              <a:t>a</a:t>
            </a:r>
            <a:r>
              <a:rPr lang="en-US" dirty="0" smtClean="0"/>
              <a:t>bove current cell</a:t>
            </a:r>
            <a:endParaRPr lang="en-US" dirty="0" smtClean="0">
              <a:latin typeface="Courier" pitchFamily="49" charset="0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Esc+b</a:t>
            </a:r>
            <a:r>
              <a:rPr lang="en-US" dirty="0" smtClean="0"/>
              <a:t>: </a:t>
            </a:r>
            <a:r>
              <a:rPr lang="en-US" dirty="0"/>
              <a:t>insert cell </a:t>
            </a:r>
            <a:r>
              <a:rPr lang="en-US" i="1" u="sng" dirty="0" smtClean="0"/>
              <a:t>b</a:t>
            </a:r>
            <a:r>
              <a:rPr lang="en-US" dirty="0" smtClean="0"/>
              <a:t>elow </a:t>
            </a:r>
            <a:r>
              <a:rPr lang="en-US" dirty="0"/>
              <a:t>current cell</a:t>
            </a:r>
            <a:endParaRPr lang="en-US" dirty="0" smtClean="0">
              <a:latin typeface="Courier" pitchFamily="49" charset="0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Shift+Tab:</a:t>
            </a:r>
            <a:endParaRPr lang="en-US" dirty="0" smtClean="0"/>
          </a:p>
          <a:p>
            <a:pPr lvl="1">
              <a:spcBef>
                <a:spcPts val="0"/>
              </a:spcBef>
            </a:pPr>
            <a:r>
              <a:rPr lang="en-US" dirty="0" smtClean="0"/>
              <a:t>Typed after open parentheses shows method parameters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Esc+F</a:t>
            </a:r>
            <a:r>
              <a:rPr lang="en-US" dirty="0" smtClean="0"/>
              <a:t>: find within input cells (and Replace)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Ctrl+F</a:t>
            </a:r>
            <a:r>
              <a:rPr lang="en-US" dirty="0" smtClean="0"/>
              <a:t>: works for finding but no replace capability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18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Numerical Quantities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90570"/>
            <a:ext cx="7772400" cy="5035594"/>
          </a:xfrm>
        </p:spPr>
        <p:txBody>
          <a:bodyPr/>
          <a:lstStyle/>
          <a:p>
            <a:r>
              <a:rPr lang="en-US" dirty="0" smtClean="0">
                <a:latin typeface="Courier"/>
              </a:rPr>
              <a:t>Formatting.ipynb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280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341" y="1699215"/>
            <a:ext cx="2748006" cy="471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9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76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Recognizing </a:t>
            </a:r>
            <a:r>
              <a:rPr lang="en-US" b="1" dirty="0" smtClean="0"/>
              <a:t>REG</a:t>
            </a:r>
            <a:r>
              <a:rPr lang="en-US" dirty="0" smtClean="0"/>
              <a:t>ularly occurring character patterns (</a:t>
            </a:r>
            <a:r>
              <a:rPr lang="en-US" b="1" dirty="0" smtClean="0"/>
              <a:t>EX</a:t>
            </a:r>
            <a:r>
              <a:rPr lang="en-US" dirty="0" smtClean="0"/>
              <a:t>pressions)</a:t>
            </a:r>
          </a:p>
          <a:p>
            <a:pPr lvl="1"/>
            <a:r>
              <a:rPr lang="en-US" dirty="0" smtClean="0"/>
              <a:t>Regex</a:t>
            </a:r>
          </a:p>
          <a:p>
            <a:r>
              <a:rPr lang="en-US" dirty="0"/>
              <a:t>Regex cheat sheets</a:t>
            </a:r>
            <a:endParaRPr lang="en-US" dirty="0">
              <a:hlinkClick r:id=""/>
            </a:endParaRPr>
          </a:p>
          <a:p>
            <a:pPr lvl="1"/>
            <a:r>
              <a:rPr lang="en-US" dirty="0">
                <a:hlinkClick r:id=""/>
              </a:rPr>
              <a:t>http</a:t>
            </a:r>
            <a:r>
              <a:rPr lang="en-US" dirty="0">
                <a:hlinkClick r:id="rId2"/>
              </a:rPr>
              <a:t>://regexr.com/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http://www.rexegg.com/regex-quickstart.html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https://www.cheatography.com/davechild/cheat-sheets/regular-expressions/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93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31846"/>
            <a:ext cx="7772400" cy="5094317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 smtClean="0"/>
              <a:t>Purposes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Finding patterns of characters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For processing text, strings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Validating data entry: </a:t>
            </a:r>
          </a:p>
          <a:p>
            <a:pPr lvl="3">
              <a:spcBef>
                <a:spcPts val="200"/>
              </a:spcBef>
            </a:pPr>
            <a:r>
              <a:rPr lang="en-US" dirty="0" smtClean="0"/>
              <a:t>Email addresses, phone numbers, social security numbers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Replacement, substitution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Cleaning text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Removing characters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Stripping whitespace characters, punctuation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Parsing text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Splitting strings into a list of words at occurrence of particular characters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Preliminary steps for text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5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31846"/>
            <a:ext cx="7772400" cy="5094317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 smtClean="0"/>
              <a:t>Examples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Search email message text and extract the email addresses associated with the text </a:t>
            </a:r>
            <a:r>
              <a:rPr lang="en-US" dirty="0" smtClean="0">
                <a:latin typeface="Courier"/>
              </a:rPr>
              <a:t>From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Strip carriage returns, </a:t>
            </a:r>
            <a:r>
              <a:rPr lang="en-US" dirty="0" smtClean="0">
                <a:latin typeface="Courier"/>
              </a:rPr>
              <a:t>\n</a:t>
            </a:r>
            <a:r>
              <a:rPr lang="en-US" dirty="0" smtClean="0"/>
              <a:t>, from text files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Search for characters with accents to detect foreign languages,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ò</a:t>
            </a:r>
          </a:p>
          <a:p>
            <a:pPr>
              <a:spcBef>
                <a:spcPts val="200"/>
              </a:spcBef>
            </a:pPr>
            <a:r>
              <a:rPr lang="en-US" dirty="0" smtClean="0"/>
              <a:t>How?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Express the pattern in which you are interested using letters, numbers, and special characters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i.e., the Regex </a:t>
            </a:r>
            <a:r>
              <a:rPr lang="en-US" dirty="0"/>
              <a:t>language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07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66645"/>
            <a:ext cx="8011886" cy="501146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Regex examples (explore with </a:t>
            </a:r>
            <a:r>
              <a:rPr lang="en-US" dirty="0" smtClean="0">
                <a:hlinkClick r:id="rId2" action="ppaction://hlinkfile"/>
              </a:rPr>
              <a:t>regexr.com</a:t>
            </a:r>
            <a:r>
              <a:rPr lang="en-US" dirty="0" smtClean="0"/>
              <a:t>):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^</a:t>
            </a:r>
            <a:r>
              <a:rPr lang="en-US" dirty="0" smtClean="0"/>
              <a:t>: starts with some pattern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$</a:t>
            </a:r>
            <a:r>
              <a:rPr lang="en-US" dirty="0" smtClean="0"/>
              <a:t>: ends with some pattern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[]</a:t>
            </a:r>
            <a:r>
              <a:rPr lang="en-US" dirty="0" smtClean="0"/>
              <a:t>: match any of the characters in brackets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[a-z]</a:t>
            </a:r>
            <a:r>
              <a:rPr lang="en-US" dirty="0" smtClean="0"/>
              <a:t>: any lower case character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[a-zA-Z]</a:t>
            </a:r>
            <a:r>
              <a:rPr lang="en-US" dirty="0" smtClean="0"/>
              <a:t>: any letter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[0-9] </a:t>
            </a:r>
            <a:r>
              <a:rPr lang="en-US" dirty="0" smtClean="0"/>
              <a:t>or </a:t>
            </a:r>
            <a:r>
              <a:rPr lang="en-US" dirty="0" smtClean="0">
                <a:latin typeface="Courier"/>
              </a:rPr>
              <a:t>\d</a:t>
            </a:r>
            <a:r>
              <a:rPr lang="en-US" dirty="0" smtClean="0"/>
              <a:t>: any digit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.</a:t>
            </a:r>
            <a:r>
              <a:rPr lang="en-US" dirty="0" smtClean="0"/>
              <a:t>: any character, wildcard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\s</a:t>
            </a:r>
            <a:r>
              <a:rPr lang="en-US" dirty="0" smtClean="0"/>
              <a:t>: any whitespace character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\S</a:t>
            </a:r>
            <a:r>
              <a:rPr lang="en-US" dirty="0" smtClean="0"/>
              <a:t>: any non-whitespace character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Repetition of a (sub-)pattern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+</a:t>
            </a:r>
            <a:r>
              <a:rPr lang="en-US" dirty="0" smtClean="0"/>
              <a:t>: 1 or more; </a:t>
            </a:r>
            <a:r>
              <a:rPr lang="en-US" dirty="0" smtClean="0">
                <a:latin typeface="Courier"/>
              </a:rPr>
              <a:t>*</a:t>
            </a:r>
            <a:r>
              <a:rPr lang="en-US" dirty="0" smtClean="0"/>
              <a:t>: 0 or more; </a:t>
            </a:r>
            <a:r>
              <a:rPr lang="en-US" dirty="0" smtClean="0">
                <a:latin typeface="Courier"/>
              </a:rPr>
              <a:t>?</a:t>
            </a:r>
            <a:r>
              <a:rPr lang="en-US" dirty="0" smtClean="0"/>
              <a:t>: 0 or 1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Use </a:t>
            </a:r>
            <a:r>
              <a:rPr lang="en-US" dirty="0" smtClean="0">
                <a:latin typeface="Courier"/>
              </a:rPr>
              <a:t>()</a:t>
            </a:r>
            <a:r>
              <a:rPr lang="en-US" dirty="0" smtClean="0"/>
              <a:t> to group conditions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|</a:t>
            </a:r>
            <a:r>
              <a:rPr lang="en-US" dirty="0" smtClean="0"/>
              <a:t>: Logical 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25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14698"/>
            <a:ext cx="8081555" cy="5011466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 smtClean="0"/>
              <a:t>Searching for </a:t>
            </a:r>
            <a:r>
              <a:rPr lang="en-US" dirty="0" smtClean="0">
                <a:latin typeface="Courier"/>
              </a:rPr>
              <a:t>From</a:t>
            </a:r>
            <a:r>
              <a:rPr lang="en-US" dirty="0" smtClean="0"/>
              <a:t>: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Exactly: </a:t>
            </a:r>
            <a:r>
              <a:rPr lang="en-US" dirty="0" smtClean="0">
                <a:latin typeface="Courier"/>
              </a:rPr>
              <a:t>From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Starts with </a:t>
            </a:r>
            <a:r>
              <a:rPr lang="en-US" dirty="0" smtClean="0">
                <a:latin typeface="Courier"/>
              </a:rPr>
              <a:t>F</a:t>
            </a:r>
            <a:r>
              <a:rPr lang="en-US" dirty="0" smtClean="0"/>
              <a:t> and ends with </a:t>
            </a:r>
            <a:r>
              <a:rPr lang="en-US" dirty="0" smtClean="0">
                <a:latin typeface="Courier"/>
              </a:rPr>
              <a:t>m</a:t>
            </a:r>
            <a:r>
              <a:rPr lang="en-US" dirty="0" smtClean="0"/>
              <a:t> with any number of letters between: </a:t>
            </a:r>
            <a:r>
              <a:rPr lang="en-US" dirty="0" smtClean="0">
                <a:latin typeface="Courier"/>
              </a:rPr>
              <a:t>F[A-Za-z]*m</a:t>
            </a:r>
            <a:r>
              <a:rPr lang="en-US" dirty="0" smtClean="0"/>
              <a:t>   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Above, but permits upper of lower case </a:t>
            </a:r>
            <a:r>
              <a:rPr lang="en-US" dirty="0">
                <a:latin typeface="Courier"/>
              </a:rPr>
              <a:t>F</a:t>
            </a:r>
            <a:r>
              <a:rPr lang="en-US" dirty="0" smtClean="0"/>
              <a:t> and </a:t>
            </a:r>
            <a:r>
              <a:rPr lang="en-US" dirty="0" smtClean="0">
                <a:latin typeface="Courier"/>
              </a:rPr>
              <a:t>m</a:t>
            </a:r>
            <a:r>
              <a:rPr lang="en-US" dirty="0" smtClean="0"/>
              <a:t>: </a:t>
            </a:r>
            <a:r>
              <a:rPr lang="en-US" dirty="0" smtClean="0">
                <a:latin typeface="Courier"/>
              </a:rPr>
              <a:t>[fF][A-Za-z]*[mM]</a:t>
            </a:r>
            <a:r>
              <a:rPr lang="en-US" dirty="0" smtClean="0"/>
              <a:t> 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Above, but limits intermediate letters to 2: </a:t>
            </a:r>
            <a:r>
              <a:rPr lang="en-US" dirty="0">
                <a:latin typeface="Courier"/>
              </a:rPr>
              <a:t>[fF][A-Za-z</a:t>
            </a:r>
            <a:r>
              <a:rPr lang="en-US" dirty="0" smtClean="0">
                <a:latin typeface="Courier"/>
              </a:rPr>
              <a:t>]{2}[mM</a:t>
            </a:r>
            <a:r>
              <a:rPr lang="en-US" dirty="0">
                <a:latin typeface="Courier"/>
              </a:rPr>
              <a:t>]</a:t>
            </a:r>
            <a:r>
              <a:rPr lang="en-US" dirty="0"/>
              <a:t> </a:t>
            </a:r>
            <a:endParaRPr lang="en-US" dirty="0" smtClean="0"/>
          </a:p>
          <a:p>
            <a:pPr lvl="1">
              <a:spcBef>
                <a:spcPts val="200"/>
              </a:spcBef>
            </a:pPr>
            <a:r>
              <a:rPr lang="en-US" dirty="0"/>
              <a:t>Above, but limits intermediate letters to </a:t>
            </a:r>
            <a:r>
              <a:rPr lang="en-US" dirty="0" smtClean="0"/>
              <a:t>between 1 and 3: </a:t>
            </a:r>
            <a:r>
              <a:rPr lang="en-US" dirty="0">
                <a:latin typeface="Courier"/>
              </a:rPr>
              <a:t>[fF][A-Za-z</a:t>
            </a:r>
            <a:r>
              <a:rPr lang="en-US" dirty="0" smtClean="0">
                <a:latin typeface="Courier"/>
              </a:rPr>
              <a:t>]{1,3}[</a:t>
            </a:r>
            <a:r>
              <a:rPr lang="en-US" dirty="0">
                <a:latin typeface="Courier"/>
              </a:rPr>
              <a:t>mM]</a:t>
            </a:r>
            <a:r>
              <a:rPr lang="en-US" dirty="0"/>
              <a:t> 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Or, permit any number of any characters between: </a:t>
            </a:r>
            <a:r>
              <a:rPr lang="en-US" dirty="0">
                <a:latin typeface="Courier"/>
              </a:rPr>
              <a:t>[fF</a:t>
            </a:r>
            <a:r>
              <a:rPr lang="en-US" dirty="0" smtClean="0">
                <a:latin typeface="Courier"/>
              </a:rPr>
              <a:t>].*[mM</a:t>
            </a:r>
            <a:r>
              <a:rPr lang="en-US" dirty="0">
                <a:latin typeface="Courier"/>
              </a:rPr>
              <a:t>]</a:t>
            </a:r>
            <a:r>
              <a:rPr lang="en-US" dirty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40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Expressions Warm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80793"/>
            <a:ext cx="7969624" cy="531325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Practice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regexr.com</a:t>
            </a:r>
            <a:r>
              <a:rPr lang="en-US" dirty="0" smtClean="0"/>
              <a:t> 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numeric expressions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[0-9]+ </a:t>
            </a:r>
            <a:r>
              <a:rPr lang="en-US" dirty="0">
                <a:latin typeface="Courier"/>
              </a:rPr>
              <a:t>or [0-9\.]+ 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consecutive sequences of characters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[A-Za-z]+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whitespace characters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\s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consecutive whitespace characters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\s+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all instances of </a:t>
            </a:r>
            <a:r>
              <a:rPr lang="en-US" dirty="0" smtClean="0">
                <a:latin typeface="Courier"/>
              </a:rPr>
              <a:t>s</a:t>
            </a:r>
            <a:r>
              <a:rPr lang="en-US" dirty="0" smtClean="0"/>
              <a:t> and </a:t>
            </a:r>
            <a:r>
              <a:rPr lang="en-US" dirty="0" smtClean="0">
                <a:latin typeface="Courier"/>
              </a:rPr>
              <a:t>t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s|t </a:t>
            </a:r>
            <a:r>
              <a:rPr lang="en-US" dirty="0" smtClean="0"/>
              <a:t>or</a:t>
            </a:r>
            <a:r>
              <a:rPr lang="en-US" dirty="0" smtClean="0">
                <a:latin typeface="Courier"/>
              </a:rPr>
              <a:t> [st]</a:t>
            </a:r>
            <a:endParaRPr lang="en-US" dirty="0">
              <a:latin typeface="Courier"/>
            </a:endParaRPr>
          </a:p>
          <a:p>
            <a:pPr lvl="1">
              <a:spcBef>
                <a:spcPts val="0"/>
              </a:spcBef>
            </a:pPr>
            <a:r>
              <a:rPr lang="en-US" dirty="0" smtClean="0"/>
              <a:t>Find all instances of  </a:t>
            </a:r>
            <a:r>
              <a:rPr lang="en-US" dirty="0" smtClean="0">
                <a:latin typeface="Courier"/>
              </a:rPr>
              <a:t>ss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smtClean="0">
                <a:latin typeface="Courier"/>
              </a:rPr>
              <a:t>tt</a:t>
            </a:r>
            <a:r>
              <a:rPr lang="en-US" dirty="0" smtClean="0"/>
              <a:t>,  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ss|tt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all instances of a period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9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Regex expression to find numbers in any of these formats</a:t>
            </a:r>
          </a:p>
          <a:p>
            <a:pPr lvl="1"/>
            <a:r>
              <a:rPr lang="en-US" dirty="0" smtClean="0"/>
              <a:t>1234, 12.34, .1234, 1234.</a:t>
            </a:r>
          </a:p>
          <a:p>
            <a:r>
              <a:rPr lang="en-US" dirty="0" smtClean="0"/>
              <a:t>… with any number of digits before and after a possible decimal point</a:t>
            </a:r>
          </a:p>
          <a:p>
            <a:r>
              <a:rPr lang="en-US" dirty="0" smtClean="0"/>
              <a:t>Experiment, prototype with </a:t>
            </a:r>
            <a:r>
              <a:rPr lang="en-US" dirty="0" smtClean="0">
                <a:latin typeface="Courier"/>
              </a:rPr>
              <a:t>regexr.com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83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10194"/>
            <a:ext cx="7772400" cy="5115969"/>
          </a:xfrm>
        </p:spPr>
        <p:txBody>
          <a:bodyPr/>
          <a:lstStyle/>
          <a:p>
            <a:r>
              <a:rPr lang="en-US" dirty="0" smtClean="0"/>
              <a:t>Python package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re</a:t>
            </a:r>
          </a:p>
          <a:p>
            <a:pPr>
              <a:spcBef>
                <a:spcPts val="0"/>
              </a:spcBef>
            </a:pPr>
            <a:r>
              <a:rPr lang="en-US" dirty="0"/>
              <a:t>Start with this code: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numericalFindTemplate.ipynb</a:t>
            </a: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2000"/>
              </a:spcBef>
            </a:pPr>
            <a:r>
              <a:rPr lang="en-US" dirty="0"/>
              <a:t>See my solution: </a:t>
            </a:r>
            <a:r>
              <a:rPr lang="en-US" dirty="0" smtClean="0">
                <a:latin typeface="Courier"/>
              </a:rPr>
              <a:t>numericalFind.ipynb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289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4099"/>
          <a:stretch/>
        </p:blipFill>
        <p:spPr>
          <a:xfrm>
            <a:off x="1368197" y="2946337"/>
            <a:ext cx="6581775" cy="27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4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Jupyter Shortcuts/Hot Keys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33850"/>
            <a:ext cx="8229600" cy="479231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Esc+m</a:t>
            </a:r>
            <a:r>
              <a:rPr lang="en-US" dirty="0" smtClean="0"/>
              <a:t>: change cell to markdown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You must click on cell to enter markdown text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Shift+Enter</a:t>
            </a:r>
            <a:r>
              <a:rPr lang="en-US" dirty="0" smtClean="0"/>
              <a:t>: to execute markdown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Tab:</a:t>
            </a:r>
            <a:r>
              <a:rPr lang="en-US" dirty="0" smtClean="0"/>
              <a:t> code completion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Ctrl+Shift+P</a:t>
            </a:r>
            <a:r>
              <a:rPr lang="en-US" dirty="0" smtClean="0"/>
              <a:t>: get list of hot keys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Or with menu: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Help-Keyboard Shortcuts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Ctrl+a</a:t>
            </a:r>
            <a:r>
              <a:rPr lang="en-US" dirty="0" smtClean="0"/>
              <a:t>: select all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Ctrl+z</a:t>
            </a:r>
            <a:r>
              <a:rPr lang="en-US" dirty="0" smtClean="0"/>
              <a:t>: undo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Ctrl+c</a:t>
            </a:r>
            <a:r>
              <a:rPr lang="en-US" dirty="0" smtClean="0"/>
              <a:t>, </a:t>
            </a:r>
            <a:r>
              <a:rPr lang="en-US" dirty="0" smtClean="0">
                <a:latin typeface="Courier" pitchFamily="49" charset="0"/>
              </a:rPr>
              <a:t>Ctrl+v</a:t>
            </a:r>
            <a:r>
              <a:rPr lang="en-US" dirty="0" smtClean="0"/>
              <a:t>: copy and paste, as usual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76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10194"/>
            <a:ext cx="7772400" cy="5115969"/>
          </a:xfrm>
        </p:spPr>
        <p:txBody>
          <a:bodyPr/>
          <a:lstStyle/>
          <a:p>
            <a:r>
              <a:rPr lang="en-US" dirty="0" smtClean="0"/>
              <a:t>Python Regex References </a:t>
            </a:r>
          </a:p>
          <a:p>
            <a:pPr lvl="1"/>
            <a:r>
              <a:rPr lang="en-US" dirty="0" smtClean="0">
                <a:hlinkClick r:id="rId2"/>
              </a:rPr>
              <a:t>https://docs.python.org/2/library/re.html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>
                <a:hlinkClick r:id="rId3"/>
              </a:rPr>
              <a:t>https://docs.python.org/2/howto/regex.html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05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/>
              <a:t>Frequently used methods</a:t>
            </a:r>
          </a:p>
          <a:p>
            <a:pPr lvl="1"/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re.findall(</a:t>
            </a:r>
            <a:r>
              <a:rPr lang="en-US" sz="24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regex, string2search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400" dirty="0" smtClean="0"/>
          </a:p>
          <a:p>
            <a:pPr lvl="2"/>
            <a:r>
              <a:rPr lang="en-US" dirty="0" smtClean="0"/>
              <a:t>Find this pattern: </a:t>
            </a:r>
            <a:r>
              <a:rPr lang="en-U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en-US" dirty="0" smtClean="0"/>
              <a:t>  </a:t>
            </a:r>
          </a:p>
          <a:p>
            <a:pPr lvl="2"/>
            <a:r>
              <a:rPr lang="en-US" dirty="0" smtClean="0"/>
              <a:t>In </a:t>
            </a:r>
            <a:r>
              <a:rPr lang="en-U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string2search</a:t>
            </a:r>
            <a:r>
              <a:rPr lang="en-US" dirty="0" smtClean="0"/>
              <a:t>     </a:t>
            </a:r>
          </a:p>
          <a:p>
            <a:pPr lvl="2"/>
            <a:r>
              <a:rPr lang="en-US" dirty="0" smtClean="0"/>
              <a:t>Return all instances of 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string2search</a:t>
            </a:r>
            <a:r>
              <a:rPr lang="en-US" dirty="0" smtClean="0"/>
              <a:t> </a:t>
            </a:r>
            <a:r>
              <a:rPr lang="en-US" dirty="0"/>
              <a:t>in a list</a:t>
            </a:r>
            <a:endParaRPr lang="en-US" dirty="0" smtClean="0"/>
          </a:p>
          <a:p>
            <a:pPr lvl="1"/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re.find(</a:t>
            </a:r>
            <a:r>
              <a:rPr lang="en-US" sz="24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regex,string2search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2"/>
            <a:r>
              <a:rPr lang="en-US" sz="2000" dirty="0"/>
              <a:t>Find the first, or first n instances</a:t>
            </a:r>
          </a:p>
          <a:p>
            <a:pPr lvl="1"/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re.sub(regex,sub_text,string2search)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>
                <a:cs typeface="Courier New" panose="02070309020205020404" pitchFamily="49" charset="0"/>
              </a:rPr>
              <a:t>Substitute this text: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sub_text</a:t>
            </a:r>
          </a:p>
          <a:p>
            <a:pPr lvl="2"/>
            <a:r>
              <a:rPr lang="en-US" dirty="0" smtClean="0">
                <a:cs typeface="Courier New" panose="02070309020205020404" pitchFamily="49" charset="0"/>
              </a:rPr>
              <a:t>For this text: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string2search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98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/>
              <a:t>Frequently used methods</a:t>
            </a:r>
          </a:p>
          <a:p>
            <a:pPr lvl="1"/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re.search('text_2_find','text_2_search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2"/>
            <a:r>
              <a:rPr lang="en-US" dirty="0" smtClean="0"/>
              <a:t>Finds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'text_2_find'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Within the string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'text_2_search‘</a:t>
            </a:r>
          </a:p>
          <a:p>
            <a:pPr lvl="2"/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text_2_search </a:t>
            </a:r>
            <a:r>
              <a:rPr lang="en-US" dirty="0" smtClean="0">
                <a:cs typeface="Courier New" panose="02070309020205020404" pitchFamily="49" charset="0"/>
              </a:rPr>
              <a:t>is found then returns a </a:t>
            </a:r>
            <a:r>
              <a:rPr lang="en-US" dirty="0" smtClean="0">
                <a:latin typeface="Courier"/>
                <a:cs typeface="Courier New" panose="02070309020205020404" pitchFamily="49" charset="0"/>
              </a:rPr>
              <a:t>re.match</a:t>
            </a:r>
            <a:r>
              <a:rPr lang="en-US" dirty="0" smtClean="0">
                <a:cs typeface="Courier New" panose="02070309020205020404" pitchFamily="49" charset="0"/>
              </a:rPr>
              <a:t> object</a:t>
            </a:r>
          </a:p>
          <a:p>
            <a:pPr lvl="3"/>
            <a:r>
              <a:rPr lang="en-US" dirty="0">
                <a:latin typeface="Courier"/>
                <a:cs typeface="Courier New" panose="02070309020205020404" pitchFamily="49" charset="0"/>
              </a:rPr>
              <a:t>&lt;_sre.SRE_Match at 0x3912b28&gt;</a:t>
            </a:r>
            <a:endParaRPr lang="en-US" dirty="0" smtClean="0">
              <a:latin typeface="Courier"/>
              <a:cs typeface="Courier New" panose="02070309020205020404" pitchFamily="49" charset="0"/>
            </a:endParaRPr>
          </a:p>
          <a:p>
            <a:pPr lvl="2"/>
            <a:r>
              <a:rPr lang="en-US" dirty="0" smtClean="0">
                <a:cs typeface="Courier New" panose="02070309020205020404" pitchFamily="49" charset="0"/>
              </a:rPr>
              <a:t>Otherwise, returns a result of the </a:t>
            </a:r>
            <a:r>
              <a:rPr lang="en-US" dirty="0" smtClean="0">
                <a:latin typeface="Courier"/>
                <a:cs typeface="Courier New" panose="02070309020205020404" pitchFamily="49" charset="0"/>
              </a:rPr>
              <a:t>NoneType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endParaRPr lang="en-US" dirty="0"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32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8042"/>
            <a:ext cx="7772400" cy="483574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Investigate </a:t>
            </a:r>
            <a:r>
              <a:rPr lang="en-US" dirty="0" smtClean="0">
                <a:latin typeface="Courier"/>
              </a:rPr>
              <a:t>fromRegexrDotCom.txt</a:t>
            </a:r>
            <a:r>
              <a:rPr lang="en-US" dirty="0" smtClean="0"/>
              <a:t> 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Do these tasks: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all consecutive strings of integers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words that start with </a:t>
            </a:r>
            <a:r>
              <a:rPr lang="en-US" dirty="0" smtClean="0">
                <a:latin typeface="Courier"/>
              </a:rPr>
              <a:t>wW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all Internet domains: </a:t>
            </a:r>
            <a:r>
              <a:rPr lang="en-US" dirty="0" smtClean="0">
                <a:latin typeface="Courier"/>
              </a:rPr>
              <a:t>xxx.xxx.xxx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293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325" y="3375380"/>
            <a:ext cx="6301637" cy="32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83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23841"/>
            <a:ext cx="7772400" cy="483574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Investigate </a:t>
            </a:r>
            <a:r>
              <a:rPr lang="en-US" dirty="0" smtClean="0">
                <a:latin typeface="Courier"/>
              </a:rPr>
              <a:t>fromRegexrDotCom.txt</a:t>
            </a:r>
            <a:r>
              <a:rPr lang="en-US" dirty="0" smtClean="0"/>
              <a:t> 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One more task: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Substitute </a:t>
            </a:r>
            <a:r>
              <a:rPr lang="en-US" dirty="0" smtClean="0">
                <a:latin typeface="Courier"/>
              </a:rPr>
              <a:t>zz</a:t>
            </a:r>
            <a:r>
              <a:rPr lang="en-US" dirty="0" smtClean="0"/>
              <a:t> for each instance of </a:t>
            </a:r>
            <a:r>
              <a:rPr lang="en-US" dirty="0" smtClean="0">
                <a:latin typeface="Courier"/>
              </a:rPr>
              <a:t>ss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294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81" y="3087997"/>
            <a:ext cx="6301637" cy="32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76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57236"/>
            <a:ext cx="7772400" cy="4678363"/>
          </a:xfrm>
        </p:spPr>
        <p:txBody>
          <a:bodyPr/>
          <a:lstStyle/>
          <a:p>
            <a:r>
              <a:rPr lang="en-US" dirty="0" smtClean="0"/>
              <a:t>Solution: </a:t>
            </a:r>
            <a:r>
              <a:rPr lang="en-US" dirty="0" smtClean="0">
                <a:latin typeface="Courier"/>
              </a:rPr>
              <a:t>BootCampRegexSoln.ipynb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295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415" y="1701716"/>
            <a:ext cx="6554624" cy="504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9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Regex Case Study 1: Detect email addresses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79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57682"/>
            <a:ext cx="8229600" cy="5035594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en-US" dirty="0" smtClean="0"/>
              <a:t>A more complex example…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Mimic how regex development might proceed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Find email addresses in Hillary Clinton’s email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With whom did she correspond?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Email addresses have this symbol: @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regexr.com</a:t>
            </a:r>
            <a:r>
              <a:rPr lang="en-US" dirty="0" smtClean="0"/>
              <a:t> for prototyping</a:t>
            </a:r>
          </a:p>
          <a:p>
            <a:pPr>
              <a:spcBef>
                <a:spcPts val="300"/>
              </a:spcBef>
            </a:pPr>
            <a:r>
              <a:rPr lang="en-US" dirty="0" smtClean="0">
                <a:latin typeface="Courier"/>
              </a:rPr>
              <a:t>11-0.py </a:t>
            </a:r>
            <a:r>
              <a:rPr lang="en-US" dirty="0" smtClean="0"/>
              <a:t>looks </a:t>
            </a:r>
            <a:r>
              <a:rPr lang="en-US" dirty="0"/>
              <a:t>for </a:t>
            </a:r>
            <a:r>
              <a:rPr lang="en-US" dirty="0" smtClean="0"/>
              <a:t>“</a:t>
            </a:r>
            <a:r>
              <a:rPr lang="en-US" dirty="0"/>
              <a:t>at sign” </a:t>
            </a:r>
            <a:r>
              <a:rPr lang="en-US" dirty="0" smtClean="0">
                <a:latin typeface="Courier"/>
              </a:rPr>
              <a:t>@</a:t>
            </a:r>
            <a:r>
              <a:rPr lang="en-US" dirty="0" smtClean="0"/>
              <a:t> … </a:t>
            </a:r>
            <a:r>
              <a:rPr lang="en-US" dirty="0"/>
              <a:t>a bit </a:t>
            </a:r>
            <a:r>
              <a:rPr lang="en-US" dirty="0" smtClean="0"/>
              <a:t>silly </a:t>
            </a:r>
            <a:endParaRPr lang="en-US" dirty="0">
              <a:latin typeface="Courier"/>
            </a:endParaRPr>
          </a:p>
          <a:p>
            <a:pPr>
              <a:spcBef>
                <a:spcPts val="300"/>
              </a:spcBef>
            </a:pPr>
            <a:r>
              <a:rPr lang="en-US" dirty="0"/>
              <a:t>Use </a:t>
            </a:r>
            <a:r>
              <a:rPr lang="en-US" dirty="0">
                <a:latin typeface="Courier"/>
              </a:rPr>
              <a:t>regexr.com</a:t>
            </a:r>
            <a:r>
              <a:rPr lang="en-US" dirty="0"/>
              <a:t> to develop the code for letters before and </a:t>
            </a:r>
            <a:r>
              <a:rPr lang="en-US" dirty="0" smtClean="0"/>
              <a:t>after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1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888070"/>
            <a:ext cx="8009468" cy="18217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49899"/>
            <a:ext cx="7772400" cy="500009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Find email addresses (</a:t>
            </a:r>
            <a:r>
              <a:rPr lang="en-US" dirty="0" smtClean="0">
                <a:latin typeface="Courier"/>
              </a:rPr>
              <a:t>11-2.py</a:t>
            </a:r>
            <a:r>
              <a:rPr lang="en-US" dirty="0" smtClean="0"/>
              <a:t>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Change </a:t>
            </a:r>
            <a:r>
              <a:rPr lang="en-US" dirty="0"/>
              <a:t>the file path for your </a:t>
            </a:r>
            <a:r>
              <a:rPr lang="en-US" dirty="0" smtClean="0"/>
              <a:t>computer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‘\S+@\S+’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\S</a:t>
            </a:r>
            <a:r>
              <a:rPr lang="en-US" dirty="0" smtClean="0"/>
              <a:t> matches any non-whitespace character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 looks for any number of those characters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smtClean="0"/>
              <a:t> matches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Translated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Any series of characters before the @, and any series of characters after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Pattern is interrupted on either end by whitespace</a:t>
            </a:r>
          </a:p>
          <a:p>
            <a:pPr lvl="1"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29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long did this take?</a:t>
            </a:r>
          </a:p>
          <a:p>
            <a:pPr lvl="1"/>
            <a:r>
              <a:rPr lang="en-US" dirty="0" smtClean="0"/>
              <a:t>Use the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en-US" dirty="0" smtClean="0"/>
              <a:t> package to find out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299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08" y="3369669"/>
            <a:ext cx="8185727" cy="267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63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 computer program?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69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Notebook Shutdown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the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410475" y="2305839"/>
            <a:ext cx="6557648" cy="4048924"/>
            <a:chOff x="1410475" y="2305839"/>
            <a:chExt cx="6557648" cy="404892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-1" r="54226" b="-489"/>
            <a:stretch/>
          </p:blipFill>
          <p:spPr>
            <a:xfrm>
              <a:off x="1410475" y="2305839"/>
              <a:ext cx="6557648" cy="4048924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827090" y="2885814"/>
              <a:ext cx="184558" cy="1845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3935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457" y="4576848"/>
            <a:ext cx="6527943" cy="21446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56729"/>
            <a:ext cx="7772400" cy="502549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Still some housekeeping to do…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Get rid of (most) extraneous characters at beginning and end of extracted addresses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E.g., [, ], &lt;, &gt;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'[a-zA-Z0-9]\S*@\S*[a-zA-Z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]' </a:t>
            </a:r>
            <a:endParaRPr lang="en-US" dirty="0" smtClean="0"/>
          </a:p>
          <a:p>
            <a:pPr lvl="2">
              <a:spcBef>
                <a:spcPts val="0"/>
              </a:spcBef>
            </a:pPr>
            <a:r>
              <a:rPr lang="en-US" dirty="0" smtClean="0"/>
              <a:t>A single letter or number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Followed by zero or more non-whitespaces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Followed by @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Followed by zero or more non-whitespaces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Followed by a letter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98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754" y="1105303"/>
            <a:ext cx="6181558" cy="561617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71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66800"/>
            <a:ext cx="7772400" cy="502549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Still some housekeeping to do…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Check output for further required filtering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re.sub()</a:t>
            </a:r>
            <a:r>
              <a:rPr lang="en-US" dirty="0" smtClean="0">
                <a:cs typeface="Courier New" panose="02070309020205020404" pitchFamily="49" charset="0"/>
              </a:rPr>
              <a:t>to delete unwanted characters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679" y="2847703"/>
            <a:ext cx="7493842" cy="345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4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7038"/>
            <a:ext cx="7772400" cy="498912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Study email address specifications:</a:t>
            </a:r>
          </a:p>
          <a:p>
            <a:pPr lvl="1">
              <a:spcBef>
                <a:spcPts val="0"/>
              </a:spcBef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en.wikipedia.org/wiki/Email_address</a:t>
            </a:r>
            <a:r>
              <a:rPr lang="en-US" dirty="0" smtClean="0"/>
              <a:t> 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Further possible refinements: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One or more repetitions of letters/numbers and a dot after the @ followed by 2 to 5 letters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Letters/numbers and other allowable characters before the ampersand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Discussion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Escape character, \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If you mean a period, then use \.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If you mean a backslash then \\</a:t>
            </a:r>
          </a:p>
          <a:p>
            <a:pPr>
              <a:spcBef>
                <a:spcPts val="0"/>
              </a:spcBef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35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Regex to detect email addresses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regexlib.com/Search.aspx?k=email&amp;AspxAutoDetectCookieSupport=1</a:t>
            </a:r>
          </a:p>
          <a:p>
            <a:pPr lvl="2"/>
            <a:r>
              <a:rPr lang="en-US" dirty="0"/>
              <a:t>([a-zA-Z0-9_\-\.]+)@([a-zA-Z0-9_\-\.]+)\.([a-zA-Z]{2,5})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stackoverflow.com/questions/46155/validate-email-address-in-javascript</a:t>
            </a:r>
            <a:r>
              <a:rPr lang="en-US" dirty="0" smtClean="0"/>
              <a:t> </a:t>
            </a:r>
          </a:p>
          <a:p>
            <a:pPr lvl="2"/>
            <a:r>
              <a:rPr lang="en-US" dirty="0"/>
              <a:t>(([^&lt;&gt;()\[\]\.,;:\s@\"]+(\.[^&lt;&gt;()\[\]\.,;:\s@\"]+)*)|(\".+\"))@(([^&lt;&gt;()[\]\.,;:\s@\"]+\.)+[^&lt;&gt;()[\]\.,;:\s@\"]{2,})</a:t>
            </a:r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://emailregex.com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46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Regex for detecting phone numbers with area code, which would flag these types of patterns:</a:t>
            </a:r>
          </a:p>
          <a:p>
            <a:pPr lvl="1"/>
            <a:r>
              <a:rPr lang="en-US" dirty="0" smtClean="0"/>
              <a:t>617.555.1212</a:t>
            </a:r>
          </a:p>
          <a:p>
            <a:pPr lvl="1"/>
            <a:r>
              <a:rPr lang="en-US" dirty="0" smtClean="0"/>
              <a:t>467-927-5823</a:t>
            </a:r>
          </a:p>
          <a:p>
            <a:r>
              <a:rPr lang="en-US" dirty="0" smtClean="0"/>
              <a:t>Extra credit; detect these also:</a:t>
            </a:r>
          </a:p>
          <a:p>
            <a:pPr lvl="1"/>
            <a:r>
              <a:rPr lang="en-US" dirty="0" smtClean="0"/>
              <a:t>(517) 321-2725</a:t>
            </a:r>
          </a:p>
          <a:p>
            <a:pPr lvl="1"/>
            <a:r>
              <a:rPr lang="en-US" dirty="0" smtClean="0"/>
              <a:t>(800)-555-1212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79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14698"/>
            <a:ext cx="7772400" cy="5011466"/>
          </a:xfrm>
        </p:spPr>
        <p:txBody>
          <a:bodyPr/>
          <a:lstStyle/>
          <a:p>
            <a:r>
              <a:rPr lang="en-US" dirty="0" smtClean="0"/>
              <a:t>Possible solution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349" y="1716664"/>
            <a:ext cx="5459276" cy="495995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90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Regex Case Study 2: Create histogram of word usage</a:t>
            </a:r>
          </a:p>
          <a:p>
            <a:pPr lvl="1"/>
            <a:r>
              <a:rPr lang="en-US" dirty="0" smtClean="0"/>
              <a:t>How many times is each word used?</a:t>
            </a:r>
          </a:p>
          <a:p>
            <a:pPr lvl="1"/>
            <a:r>
              <a:rPr lang="en-US" dirty="0" smtClean="0"/>
              <a:t>A dictionary is useful</a:t>
            </a:r>
          </a:p>
          <a:p>
            <a:pPr lvl="1"/>
            <a:r>
              <a:rPr lang="en-US" dirty="0" smtClean="0"/>
              <a:t>This is one of the basic skills in text mining, natural language processing, unstructured data (of the textual nature), or whatever you want to call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32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2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14698"/>
            <a:ext cx="8229600" cy="5011466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 smtClean="0"/>
              <a:t>Input text</a:t>
            </a:r>
          </a:p>
          <a:p>
            <a:pPr>
              <a:spcBef>
                <a:spcPts val="200"/>
              </a:spcBef>
            </a:pPr>
            <a:r>
              <a:rPr lang="en-US" dirty="0" smtClean="0"/>
              <a:t>Convert text to lower case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‘She’ and ‘she’ should be combined in the same histogram bin</a:t>
            </a:r>
          </a:p>
          <a:p>
            <a:pPr>
              <a:spcBef>
                <a:spcPts val="200"/>
              </a:spcBef>
            </a:pPr>
            <a:r>
              <a:rPr lang="en-US" dirty="0" smtClean="0"/>
              <a:t>Remove punctuation</a:t>
            </a:r>
          </a:p>
          <a:p>
            <a:pPr lvl="1">
              <a:spcBef>
                <a:spcPts val="200"/>
              </a:spcBef>
            </a:pPr>
            <a:r>
              <a:rPr lang="en-US" dirty="0" smtClean="0">
                <a:latin typeface="Courier"/>
              </a:rPr>
              <a:t>re.sub()</a:t>
            </a:r>
            <a:r>
              <a:rPr lang="en-US" dirty="0" smtClean="0"/>
              <a:t>, </a:t>
            </a:r>
            <a:r>
              <a:rPr lang="en-US" dirty="0" smtClean="0">
                <a:latin typeface="Courier"/>
              </a:rPr>
              <a:t>str.replace()</a:t>
            </a:r>
          </a:p>
          <a:p>
            <a:pPr>
              <a:spcBef>
                <a:spcPts val="200"/>
              </a:spcBef>
            </a:pPr>
            <a:r>
              <a:rPr lang="en-US" dirty="0" smtClean="0"/>
              <a:t>Split text into words</a:t>
            </a:r>
          </a:p>
          <a:p>
            <a:pPr lvl="1">
              <a:spcBef>
                <a:spcPts val="200"/>
              </a:spcBef>
            </a:pPr>
            <a:r>
              <a:rPr lang="en-US" dirty="0">
                <a:latin typeface="Courier"/>
              </a:rPr>
              <a:t>s</a:t>
            </a:r>
            <a:r>
              <a:rPr lang="en-US" dirty="0" smtClean="0">
                <a:latin typeface="Courier"/>
              </a:rPr>
              <a:t>tr.split()</a:t>
            </a:r>
          </a:p>
          <a:p>
            <a:pPr>
              <a:spcBef>
                <a:spcPts val="200"/>
              </a:spcBef>
            </a:pPr>
            <a:r>
              <a:rPr lang="en-US" dirty="0" smtClean="0"/>
              <a:t>remove whitespace from right and left</a:t>
            </a:r>
          </a:p>
          <a:p>
            <a:pPr lvl="1">
              <a:spcBef>
                <a:spcPts val="200"/>
              </a:spcBef>
            </a:pPr>
            <a:r>
              <a:rPr lang="en-US" dirty="0" smtClean="0">
                <a:latin typeface="Courier"/>
              </a:rPr>
              <a:t>str.strip()</a:t>
            </a:r>
          </a:p>
          <a:p>
            <a:pPr>
              <a:spcBef>
                <a:spcPts val="200"/>
              </a:spcBef>
            </a:pPr>
            <a:r>
              <a:rPr lang="en-US" dirty="0" smtClean="0"/>
              <a:t>Make histogram w/dictionary </a:t>
            </a:r>
            <a:r>
              <a:rPr lang="en-US" dirty="0" smtClean="0">
                <a:latin typeface="Courier"/>
              </a:rPr>
              <a:t>.get</a:t>
            </a:r>
            <a:r>
              <a:rPr lang="en-US" dirty="0">
                <a:latin typeface="Courier"/>
              </a:rPr>
              <a:t> </a:t>
            </a:r>
            <a:r>
              <a:rPr lang="en-US" dirty="0" smtClean="0"/>
              <a:t>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4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7881257" cy="4678363"/>
          </a:xfrm>
        </p:spPr>
        <p:txBody>
          <a:bodyPr/>
          <a:lstStyle/>
          <a:p>
            <a:r>
              <a:rPr lang="en-US" dirty="0" smtClean="0"/>
              <a:t>Other functions for stripping characters: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rstrip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 smtClean="0">
                <a:cs typeface="Courier New" panose="02070309020205020404" pitchFamily="49" charset="0"/>
              </a:rPr>
              <a:t>strip all whitespace from right side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lstrip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>
                <a:cs typeface="Courier New" panose="02070309020205020404" pitchFamily="49" charset="0"/>
              </a:rPr>
              <a:t> strip all whitespace from left side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You can strip other character patterns from string variables by inserting arguments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lstrip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(),rstrip(),</a:t>
            </a:r>
            <a:r>
              <a:rPr lang="en-US" dirty="0" smtClean="0"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strip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7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Notebook </a:t>
            </a:r>
            <a:r>
              <a:rPr lang="en-US" dirty="0" smtClean="0"/>
              <a:t>Shutdown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Close a notebook</a:t>
            </a:r>
          </a:p>
          <a:p>
            <a:pPr lvl="1"/>
            <a:r>
              <a:rPr lang="en-US" dirty="0" smtClean="0"/>
              <a:t>Save notebook</a:t>
            </a:r>
            <a:endParaRPr lang="en-US" dirty="0" smtClean="0"/>
          </a:p>
          <a:p>
            <a:pPr lvl="1"/>
            <a:r>
              <a:rPr lang="en-US" dirty="0" smtClean="0"/>
              <a:t>Go to the initial </a:t>
            </a:r>
            <a:r>
              <a:rPr lang="en-US" dirty="0" err="1" smtClean="0"/>
              <a:t>Jupyter</a:t>
            </a:r>
            <a:r>
              <a:rPr lang="en-US" dirty="0" smtClean="0"/>
              <a:t> browser </a:t>
            </a:r>
            <a:r>
              <a:rPr lang="en-US" dirty="0" smtClean="0"/>
              <a:t>window </a:t>
            </a:r>
          </a:p>
          <a:p>
            <a:pPr lvl="1"/>
            <a:r>
              <a:rPr lang="en-US" dirty="0" smtClean="0"/>
              <a:t>Check the box next to the notebook</a:t>
            </a:r>
          </a:p>
          <a:p>
            <a:pPr lvl="1"/>
            <a:r>
              <a:rPr lang="en-US" dirty="0" smtClean="0"/>
              <a:t>Click </a:t>
            </a:r>
            <a:r>
              <a:rPr lang="en-US" dirty="0" smtClean="0"/>
              <a:t>on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Shutdown</a:t>
            </a:r>
            <a:r>
              <a:rPr lang="en-US" dirty="0" smtClean="0"/>
              <a:t> button</a:t>
            </a:r>
            <a:endParaRPr lang="en-US" dirty="0" smtClean="0"/>
          </a:p>
          <a:p>
            <a:pPr lvl="1"/>
            <a:r>
              <a:rPr lang="en-US" dirty="0" smtClean="0"/>
              <a:t>Close notebook </a:t>
            </a:r>
            <a:r>
              <a:rPr lang="en-US" dirty="0" smtClean="0"/>
              <a:t>browser </a:t>
            </a:r>
            <a:r>
              <a:rPr lang="en-US" dirty="0" smtClean="0"/>
              <a:t>tab</a:t>
            </a:r>
            <a:endParaRPr lang="en-US" dirty="0" smtClean="0"/>
          </a:p>
          <a:p>
            <a:r>
              <a:rPr lang="en-US" dirty="0" smtClean="0"/>
              <a:t>Close </a:t>
            </a:r>
            <a:r>
              <a:rPr lang="en-US" dirty="0" err="1" smtClean="0"/>
              <a:t>Jupyter</a:t>
            </a:r>
            <a:endParaRPr lang="en-US" dirty="0"/>
          </a:p>
          <a:p>
            <a:pPr lvl="1"/>
            <a:r>
              <a:rPr lang="en-US" dirty="0" smtClean="0"/>
              <a:t>Follow instructions above for all notebooks</a:t>
            </a:r>
          </a:p>
          <a:p>
            <a:pPr lvl="1"/>
            <a:r>
              <a:rPr lang="en-US" dirty="0" smtClean="0"/>
              <a:t>Click on </a:t>
            </a:r>
            <a:r>
              <a:rPr lang="en-US" dirty="0" smtClean="0">
                <a:latin typeface="Courier"/>
              </a:rPr>
              <a:t>Quit</a:t>
            </a:r>
            <a:r>
              <a:rPr lang="en-US" dirty="0" smtClean="0"/>
              <a:t> on home </a:t>
            </a:r>
            <a:r>
              <a:rPr lang="en-US" dirty="0" err="1" smtClean="0"/>
              <a:t>Jupyter</a:t>
            </a:r>
            <a:r>
              <a:rPr lang="en-US" dirty="0" smtClean="0"/>
              <a:t> page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65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Machine Precision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93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Precision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24465"/>
            <a:ext cx="7772400" cy="4678363"/>
          </a:xfrm>
        </p:spPr>
        <p:txBody>
          <a:bodyPr/>
          <a:lstStyle/>
          <a:p>
            <a:r>
              <a:rPr lang="en-US" dirty="0" smtClean="0"/>
              <a:t>Computers (most often) do not represent numerical values exactly because </a:t>
            </a:r>
          </a:p>
          <a:p>
            <a:pPr lvl="1"/>
            <a:r>
              <a:rPr lang="en-US" dirty="0" smtClean="0"/>
              <a:t>Computers represent numbers in binary format</a:t>
            </a:r>
          </a:p>
          <a:p>
            <a:pPr lvl="2"/>
            <a:r>
              <a:rPr lang="en-US" dirty="0" smtClean="0"/>
              <a:t>Base 2, 0s and 1s</a:t>
            </a:r>
          </a:p>
          <a:p>
            <a:pPr lvl="1"/>
            <a:r>
              <a:rPr lang="en-US" dirty="0" smtClean="0"/>
              <a:t>Computers store limited decimal places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311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418275" y="5383981"/>
          <a:ext cx="696785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062">
                  <a:extLst>
                    <a:ext uri="{9D8B030D-6E8A-4147-A177-3AD203B41FA5}">
                      <a16:colId xmlns:a16="http://schemas.microsoft.com/office/drawing/2014/main" val="3973359492"/>
                    </a:ext>
                  </a:extLst>
                </a:gridCol>
                <a:gridCol w="657823">
                  <a:extLst>
                    <a:ext uri="{9D8B030D-6E8A-4147-A177-3AD203B41FA5}">
                      <a16:colId xmlns:a16="http://schemas.microsoft.com/office/drawing/2014/main" val="2558730415"/>
                    </a:ext>
                  </a:extLst>
                </a:gridCol>
                <a:gridCol w="708422">
                  <a:extLst>
                    <a:ext uri="{9D8B030D-6E8A-4147-A177-3AD203B41FA5}">
                      <a16:colId xmlns:a16="http://schemas.microsoft.com/office/drawing/2014/main" val="2511298049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428861656"/>
                    </a:ext>
                  </a:extLst>
                </a:gridCol>
                <a:gridCol w="215911">
                  <a:extLst>
                    <a:ext uri="{9D8B030D-6E8A-4147-A177-3AD203B41FA5}">
                      <a16:colId xmlns:a16="http://schemas.microsoft.com/office/drawing/2014/main" val="3341630774"/>
                    </a:ext>
                  </a:extLst>
                </a:gridCol>
                <a:gridCol w="676656">
                  <a:extLst>
                    <a:ext uri="{9D8B030D-6E8A-4147-A177-3AD203B41FA5}">
                      <a16:colId xmlns:a16="http://schemas.microsoft.com/office/drawing/2014/main" val="4117243693"/>
                    </a:ext>
                  </a:extLst>
                </a:gridCol>
                <a:gridCol w="676656">
                  <a:extLst>
                    <a:ext uri="{9D8B030D-6E8A-4147-A177-3AD203B41FA5}">
                      <a16:colId xmlns:a16="http://schemas.microsoft.com/office/drawing/2014/main" val="3263499704"/>
                    </a:ext>
                  </a:extLst>
                </a:gridCol>
                <a:gridCol w="676656">
                  <a:extLst>
                    <a:ext uri="{9D8B030D-6E8A-4147-A177-3AD203B41FA5}">
                      <a16:colId xmlns:a16="http://schemas.microsoft.com/office/drawing/2014/main" val="922641218"/>
                    </a:ext>
                  </a:extLst>
                </a:gridCol>
                <a:gridCol w="676656">
                  <a:extLst>
                    <a:ext uri="{9D8B030D-6E8A-4147-A177-3AD203B41FA5}">
                      <a16:colId xmlns:a16="http://schemas.microsoft.com/office/drawing/2014/main" val="2931106942"/>
                    </a:ext>
                  </a:extLst>
                </a:gridCol>
                <a:gridCol w="676656">
                  <a:extLst>
                    <a:ext uri="{9D8B030D-6E8A-4147-A177-3AD203B41FA5}">
                      <a16:colId xmlns:a16="http://schemas.microsoft.com/office/drawing/2014/main" val="824841010"/>
                    </a:ext>
                  </a:extLst>
                </a:gridCol>
                <a:gridCol w="676656">
                  <a:extLst>
                    <a:ext uri="{9D8B030D-6E8A-4147-A177-3AD203B41FA5}">
                      <a16:colId xmlns:a16="http://schemas.microsoft.com/office/drawing/2014/main" val="2136736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1/16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1/32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1/64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133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7601717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418275" y="4032686"/>
          <a:ext cx="696785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062">
                  <a:extLst>
                    <a:ext uri="{9D8B030D-6E8A-4147-A177-3AD203B41FA5}">
                      <a16:colId xmlns:a16="http://schemas.microsoft.com/office/drawing/2014/main" val="3973359492"/>
                    </a:ext>
                  </a:extLst>
                </a:gridCol>
                <a:gridCol w="657823">
                  <a:extLst>
                    <a:ext uri="{9D8B030D-6E8A-4147-A177-3AD203B41FA5}">
                      <a16:colId xmlns:a16="http://schemas.microsoft.com/office/drawing/2014/main" val="2558730415"/>
                    </a:ext>
                  </a:extLst>
                </a:gridCol>
                <a:gridCol w="708422">
                  <a:extLst>
                    <a:ext uri="{9D8B030D-6E8A-4147-A177-3AD203B41FA5}">
                      <a16:colId xmlns:a16="http://schemas.microsoft.com/office/drawing/2014/main" val="2511298049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428861656"/>
                    </a:ext>
                  </a:extLst>
                </a:gridCol>
                <a:gridCol w="215911">
                  <a:extLst>
                    <a:ext uri="{9D8B030D-6E8A-4147-A177-3AD203B41FA5}">
                      <a16:colId xmlns:a16="http://schemas.microsoft.com/office/drawing/2014/main" val="3341630774"/>
                    </a:ext>
                  </a:extLst>
                </a:gridCol>
                <a:gridCol w="406676">
                  <a:extLst>
                    <a:ext uri="{9D8B030D-6E8A-4147-A177-3AD203B41FA5}">
                      <a16:colId xmlns:a16="http://schemas.microsoft.com/office/drawing/2014/main" val="411724369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263499704"/>
                    </a:ext>
                  </a:extLst>
                </a:gridCol>
                <a:gridCol w="567266">
                  <a:extLst>
                    <a:ext uri="{9D8B030D-6E8A-4147-A177-3AD203B41FA5}">
                      <a16:colId xmlns:a16="http://schemas.microsoft.com/office/drawing/2014/main" val="922641218"/>
                    </a:ext>
                  </a:extLst>
                </a:gridCol>
                <a:gridCol w="643467">
                  <a:extLst>
                    <a:ext uri="{9D8B030D-6E8A-4147-A177-3AD203B41FA5}">
                      <a16:colId xmlns:a16="http://schemas.microsoft.com/office/drawing/2014/main" val="2931106942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824841010"/>
                    </a:ext>
                  </a:extLst>
                </a:gridCol>
                <a:gridCol w="1299527">
                  <a:extLst>
                    <a:ext uri="{9D8B030D-6E8A-4147-A177-3AD203B41FA5}">
                      <a16:colId xmlns:a16="http://schemas.microsoft.com/office/drawing/2014/main" val="2136736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1/10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1/100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1/1000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1/10000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1/100000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1/1000000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133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7601717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418275" y="3549054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Base 10</a:t>
            </a:r>
            <a:endParaRPr lang="en-US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18275" y="497071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Base 2 (binary)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2723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Precision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82124"/>
            <a:ext cx="7772400" cy="4678363"/>
          </a:xfrm>
        </p:spPr>
        <p:txBody>
          <a:bodyPr/>
          <a:lstStyle/>
          <a:p>
            <a:r>
              <a:rPr lang="en-US" dirty="0" smtClean="0"/>
              <a:t>Enter a number that cannot be expressed exactly in binary, for example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0.1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print("{: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10.20f}".format(x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or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print('% 6.20f' % 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2"/>
            <a:r>
              <a:rPr lang="en-US" dirty="0" smtClean="0">
                <a:cs typeface="Courier New" panose="02070309020205020404" pitchFamily="49" charset="0"/>
              </a:rPr>
              <a:t>Here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smtClean="0">
                <a:cs typeface="Courier New" panose="02070309020205020404" pitchFamily="49" charset="0"/>
              </a:rPr>
              <a:t> means replacement rather than modulus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312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44133" y="5256976"/>
          <a:ext cx="775978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257">
                  <a:extLst>
                    <a:ext uri="{9D8B030D-6E8A-4147-A177-3AD203B41FA5}">
                      <a16:colId xmlns:a16="http://schemas.microsoft.com/office/drawing/2014/main" val="3341630774"/>
                    </a:ext>
                  </a:extLst>
                </a:gridCol>
                <a:gridCol w="737661">
                  <a:extLst>
                    <a:ext uri="{9D8B030D-6E8A-4147-A177-3AD203B41FA5}">
                      <a16:colId xmlns:a16="http://schemas.microsoft.com/office/drawing/2014/main" val="4117243693"/>
                    </a:ext>
                  </a:extLst>
                </a:gridCol>
                <a:gridCol w="737661">
                  <a:extLst>
                    <a:ext uri="{9D8B030D-6E8A-4147-A177-3AD203B41FA5}">
                      <a16:colId xmlns:a16="http://schemas.microsoft.com/office/drawing/2014/main" val="3263499704"/>
                    </a:ext>
                  </a:extLst>
                </a:gridCol>
                <a:gridCol w="737661">
                  <a:extLst>
                    <a:ext uri="{9D8B030D-6E8A-4147-A177-3AD203B41FA5}">
                      <a16:colId xmlns:a16="http://schemas.microsoft.com/office/drawing/2014/main" val="922641218"/>
                    </a:ext>
                  </a:extLst>
                </a:gridCol>
                <a:gridCol w="737661">
                  <a:extLst>
                    <a:ext uri="{9D8B030D-6E8A-4147-A177-3AD203B41FA5}">
                      <a16:colId xmlns:a16="http://schemas.microsoft.com/office/drawing/2014/main" val="2931106942"/>
                    </a:ext>
                  </a:extLst>
                </a:gridCol>
                <a:gridCol w="737661">
                  <a:extLst>
                    <a:ext uri="{9D8B030D-6E8A-4147-A177-3AD203B41FA5}">
                      <a16:colId xmlns:a16="http://schemas.microsoft.com/office/drawing/2014/main" val="824841010"/>
                    </a:ext>
                  </a:extLst>
                </a:gridCol>
                <a:gridCol w="737661">
                  <a:extLst>
                    <a:ext uri="{9D8B030D-6E8A-4147-A177-3AD203B41FA5}">
                      <a16:colId xmlns:a16="http://schemas.microsoft.com/office/drawing/2014/main" val="2136736196"/>
                    </a:ext>
                  </a:extLst>
                </a:gridCol>
                <a:gridCol w="737661">
                  <a:extLst>
                    <a:ext uri="{9D8B030D-6E8A-4147-A177-3AD203B41FA5}">
                      <a16:colId xmlns:a16="http://schemas.microsoft.com/office/drawing/2014/main" val="3955823970"/>
                    </a:ext>
                  </a:extLst>
                </a:gridCol>
                <a:gridCol w="737661">
                  <a:extLst>
                    <a:ext uri="{9D8B030D-6E8A-4147-A177-3AD203B41FA5}">
                      <a16:colId xmlns:a16="http://schemas.microsoft.com/office/drawing/2014/main" val="4155352551"/>
                    </a:ext>
                  </a:extLst>
                </a:gridCol>
                <a:gridCol w="720284">
                  <a:extLst>
                    <a:ext uri="{9D8B030D-6E8A-4147-A177-3AD203B41FA5}">
                      <a16:colId xmlns:a16="http://schemas.microsoft.com/office/drawing/2014/main" val="846394363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046356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1/16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1/32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1/64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1/128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1/256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1/512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1/1024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133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7601717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26067" y="4868333"/>
            <a:ext cx="163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0.1 </a:t>
            </a:r>
            <a:r>
              <a:rPr lang="en-US" dirty="0" smtClean="0">
                <a:latin typeface="+mn-lt"/>
                <a:sym typeface="Symbol" panose="05050102010706020507" pitchFamily="18" charset="2"/>
              </a:rPr>
              <a:t> 0.099854</a:t>
            </a:r>
            <a:r>
              <a:rPr lang="en-US" dirty="0" smtClean="0">
                <a:latin typeface="+mn-lt"/>
              </a:rPr>
              <a:t> 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3598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Precision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982124"/>
            <a:ext cx="8159931" cy="4678363"/>
          </a:xfrm>
        </p:spPr>
        <p:txBody>
          <a:bodyPr/>
          <a:lstStyle/>
          <a:p>
            <a:r>
              <a:rPr lang="en-US" dirty="0" smtClean="0"/>
              <a:t>We can test the limits of our computer’s precision capabilities</a:t>
            </a:r>
          </a:p>
          <a:p>
            <a:r>
              <a:rPr lang="en-US" dirty="0" smtClean="0"/>
              <a:t>What is the smallest number that we can add to one that is “recognized” by the computer?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988" y="3327612"/>
            <a:ext cx="5289637" cy="292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1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Take-Aways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Shift+Enter executes code cells in Jupyter</a:t>
            </a:r>
            <a:endParaRPr lang="en-US" dirty="0"/>
          </a:p>
          <a:p>
            <a:r>
              <a:rPr lang="en-US" dirty="0" smtClean="0"/>
              <a:t>Python is case sensitive</a:t>
            </a:r>
          </a:p>
          <a:p>
            <a:r>
              <a:rPr lang="en-US" dirty="0" smtClean="0"/>
              <a:t>Remember </a:t>
            </a:r>
            <a:r>
              <a:rPr lang="en-US" dirty="0"/>
              <a:t>to shut down </a:t>
            </a:r>
            <a:r>
              <a:rPr lang="en-US" dirty="0" smtClean="0"/>
              <a:t>Jupyter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3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Variables, Data Types, Statements &amp; Operations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30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2</a:t>
            </a:r>
          </a:p>
          <a:p>
            <a:r>
              <a:rPr lang="en-US" dirty="0" smtClean="0"/>
              <a:t>Files</a:t>
            </a:r>
          </a:p>
          <a:p>
            <a:pPr lvl="1"/>
            <a:r>
              <a:rPr lang="en-US" dirty="0" smtClean="0">
                <a:latin typeface="Courier"/>
              </a:rPr>
              <a:t>VariableTypes.ipynb</a:t>
            </a:r>
          </a:p>
          <a:p>
            <a:pPr lvl="1"/>
            <a:r>
              <a:rPr lang="en-US" dirty="0" smtClean="0">
                <a:latin typeface="Courier"/>
              </a:rPr>
              <a:t>MathOps.ipynb</a:t>
            </a:r>
            <a:endParaRPr lang="en-US" dirty="0">
              <a:latin typeface="Courier"/>
            </a:endParaRP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63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Variable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57014"/>
            <a:ext cx="7944374" cy="5069150"/>
          </a:xfrm>
        </p:spPr>
        <p:txBody>
          <a:bodyPr/>
          <a:lstStyle/>
          <a:p>
            <a:r>
              <a:rPr lang="en-US" dirty="0" smtClean="0"/>
              <a:t>File: </a:t>
            </a:r>
            <a:r>
              <a:rPr lang="en-US" dirty="0" smtClean="0">
                <a:latin typeface="Courier"/>
              </a:rPr>
              <a:t>VariableTypes.ipynb</a:t>
            </a:r>
            <a:endParaRPr lang="en-US" dirty="0">
              <a:latin typeface="Courier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Recall: </a:t>
            </a:r>
          </a:p>
          <a:p>
            <a:pPr lvl="1"/>
            <a:r>
              <a:rPr lang="en-US" dirty="0" smtClean="0">
                <a:latin typeface="Courier" pitchFamily="49" charset="0"/>
                <a:cs typeface="Courier New" panose="02070309020205020404" pitchFamily="49" charset="0"/>
              </a:rPr>
              <a:t>Shift+Enter</a:t>
            </a:r>
            <a:r>
              <a:rPr lang="en-US" dirty="0" smtClean="0">
                <a:cs typeface="Courier New" panose="02070309020205020404" pitchFamily="49" charset="0"/>
              </a:rPr>
              <a:t> to execute statements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Type these statements into Jupyter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type(x)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'hello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type(x)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2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type(x)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5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Variable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cs typeface="Courier New" panose="02070309020205020404" pitchFamily="49" charset="0"/>
              </a:rPr>
              <a:t>Statements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= 2.7128128459045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type(x)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True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type(x)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true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type(x)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75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Variable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cs typeface="Courier New" panose="02070309020205020404" pitchFamily="49" charset="0"/>
              </a:rPr>
              <a:t>Python automatically makes a variable the correct type depending on what data you assign to it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Unlike other programming languages where you need to declare variable types before you can assign data to them.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3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Variable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dirty="0" smtClean="0"/>
              <a:t>, string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loat</a:t>
            </a:r>
            <a:r>
              <a:rPr lang="en-US" dirty="0" smtClean="0"/>
              <a:t>, floating point (with decimal)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integer (no fractional part)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ool</a:t>
            </a:r>
            <a:r>
              <a:rPr lang="en-US" dirty="0" smtClean="0"/>
              <a:t>, Boolean (True or False)</a:t>
            </a:r>
          </a:p>
          <a:p>
            <a:r>
              <a:rPr lang="en-US" dirty="0" smtClean="0"/>
              <a:t>Python defines, and redefines a variable’s type depending on values you assign to it</a:t>
            </a:r>
          </a:p>
          <a:p>
            <a:r>
              <a:rPr lang="en-US" dirty="0" smtClean="0"/>
              <a:t>Some errors are due to assigning data to a variable that is different than your intention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44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2514"/>
            <a:ext cx="7772400" cy="4993649"/>
          </a:xfrm>
        </p:spPr>
        <p:txBody>
          <a:bodyPr/>
          <a:lstStyle/>
          <a:p>
            <a:r>
              <a:rPr lang="en-US" dirty="0"/>
              <a:t>What data type is 2.71828?</a:t>
            </a:r>
          </a:p>
          <a:p>
            <a:pPr lvl="1"/>
            <a:r>
              <a:rPr lang="en-US" dirty="0"/>
              <a:t>bool (Boolean)</a:t>
            </a:r>
          </a:p>
          <a:p>
            <a:pPr lvl="1"/>
            <a:r>
              <a:rPr lang="en-US" dirty="0"/>
              <a:t>int (Integer)</a:t>
            </a:r>
          </a:p>
          <a:p>
            <a:pPr lvl="1"/>
            <a:r>
              <a:rPr lang="en-US" dirty="0"/>
              <a:t>float (Floating Point)</a:t>
            </a:r>
          </a:p>
          <a:p>
            <a:pPr lvl="1"/>
            <a:r>
              <a:rPr lang="en-US" dirty="0"/>
              <a:t>str (String</a:t>
            </a:r>
            <a:r>
              <a:rPr lang="en-US" dirty="0" smtClean="0"/>
              <a:t>)</a:t>
            </a:r>
          </a:p>
          <a:p>
            <a:r>
              <a:rPr lang="en-US" dirty="0"/>
              <a:t>What data type is 21?</a:t>
            </a:r>
          </a:p>
          <a:p>
            <a:pPr lvl="1"/>
            <a:r>
              <a:rPr lang="en-US" dirty="0"/>
              <a:t>bool (Boolean)</a:t>
            </a:r>
          </a:p>
          <a:p>
            <a:pPr lvl="1"/>
            <a:r>
              <a:rPr lang="en-US" dirty="0"/>
              <a:t>int (Integer)</a:t>
            </a:r>
          </a:p>
          <a:p>
            <a:pPr lvl="1"/>
            <a:r>
              <a:rPr lang="en-US" dirty="0"/>
              <a:t>float (Floating Point)</a:t>
            </a:r>
          </a:p>
          <a:p>
            <a:pPr lvl="1"/>
            <a:r>
              <a:rPr lang="en-US" dirty="0"/>
              <a:t>str (String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06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Program… in Python?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15736"/>
            <a:ext cx="8053431" cy="501042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Python is a popular language in data analytics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Data is most often: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Too large to inspect visually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Too large/slow to analyze with Excel, Minitab, …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Difficult to acquire and cleanse manually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Python can integrate the operation of many software packages…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MySQL, Gurobi (optimization), Tableau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66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2514"/>
            <a:ext cx="7772400" cy="4993649"/>
          </a:xfrm>
        </p:spPr>
        <p:txBody>
          <a:bodyPr/>
          <a:lstStyle/>
          <a:p>
            <a:r>
              <a:rPr lang="en-US" dirty="0"/>
              <a:t>What data type is 21.?</a:t>
            </a:r>
          </a:p>
          <a:p>
            <a:pPr lvl="1"/>
            <a:r>
              <a:rPr lang="en-US" dirty="0"/>
              <a:t>bool (Boolean)</a:t>
            </a:r>
          </a:p>
          <a:p>
            <a:pPr lvl="1"/>
            <a:r>
              <a:rPr lang="en-US" dirty="0"/>
              <a:t>int (Integer)</a:t>
            </a:r>
          </a:p>
          <a:p>
            <a:pPr lvl="1"/>
            <a:r>
              <a:rPr lang="en-US" dirty="0"/>
              <a:t>float (Floating Point)</a:t>
            </a:r>
          </a:p>
          <a:p>
            <a:pPr lvl="1"/>
            <a:r>
              <a:rPr lang="en-US" dirty="0"/>
              <a:t>str (String)</a:t>
            </a:r>
          </a:p>
          <a:p>
            <a:r>
              <a:rPr lang="en-US" dirty="0"/>
              <a:t>What data type is 'Hello World!'?</a:t>
            </a:r>
          </a:p>
          <a:p>
            <a:pPr lvl="1"/>
            <a:r>
              <a:rPr lang="en-US" dirty="0"/>
              <a:t>bool (Boolean)</a:t>
            </a:r>
          </a:p>
          <a:p>
            <a:pPr lvl="1"/>
            <a:r>
              <a:rPr lang="en-US" dirty="0"/>
              <a:t>int (Integer)</a:t>
            </a:r>
          </a:p>
          <a:p>
            <a:pPr lvl="1"/>
            <a:r>
              <a:rPr lang="en-US" dirty="0"/>
              <a:t>float (Floating Point)</a:t>
            </a:r>
          </a:p>
          <a:p>
            <a:pPr lvl="1"/>
            <a:r>
              <a:rPr lang="en-US" dirty="0"/>
              <a:t>str (String)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72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</a:t>
            </a:r>
            <a:r>
              <a:rPr lang="en-US" dirty="0"/>
              <a:t>C</a:t>
            </a:r>
            <a:r>
              <a:rPr lang="en-US" dirty="0" smtClean="0"/>
              <a:t>onversion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</a:t>
            </a:r>
            <a:r>
              <a:rPr lang="en-US" dirty="0" smtClean="0">
                <a:latin typeface="Courier"/>
              </a:rPr>
              <a:t>TypeConversion.ipynb</a:t>
            </a:r>
          </a:p>
          <a:p>
            <a:r>
              <a:rPr lang="en-US" dirty="0" smtClean="0"/>
              <a:t>Variables can sometimes be converted to another data 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31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Operations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4046158"/>
              </p:ext>
            </p:extLst>
          </p:nvPr>
        </p:nvGraphicFramePr>
        <p:xfrm>
          <a:off x="914400" y="1229438"/>
          <a:ext cx="7772400" cy="335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156299388"/>
                    </a:ext>
                  </a:extLst>
                </a:gridCol>
                <a:gridCol w="1138844">
                  <a:extLst>
                    <a:ext uri="{9D8B030D-6E8A-4147-A177-3AD203B41FA5}">
                      <a16:colId xmlns:a16="http://schemas.microsoft.com/office/drawing/2014/main" val="3661201172"/>
                    </a:ext>
                  </a:extLst>
                </a:gridCol>
                <a:gridCol w="1770611">
                  <a:extLst>
                    <a:ext uri="{9D8B030D-6E8A-4147-A177-3AD203B41FA5}">
                      <a16:colId xmlns:a16="http://schemas.microsoft.com/office/drawing/2014/main" val="2429308948"/>
                    </a:ext>
                  </a:extLst>
                </a:gridCol>
                <a:gridCol w="3034145">
                  <a:extLst>
                    <a:ext uri="{9D8B030D-6E8A-4147-A177-3AD203B41FA5}">
                      <a16:colId xmlns:a16="http://schemas.microsoft.com/office/drawing/2014/main" val="1929279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Operation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Operator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0673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Addition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 + 2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For numerical</a:t>
                      </a:r>
                      <a:r>
                        <a:rPr lang="en-US" baseline="0" dirty="0" smtClean="0"/>
                        <a:t> arguments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8033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Subtraction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9 - 4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236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Multiplication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2×3 = 2*3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4028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Division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10/2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4620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Division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//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Python 2 Style Division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4056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Concatenation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"Go" + " Tribe"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For string arguments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7729320"/>
                  </a:ext>
                </a:extLst>
              </a:tr>
              <a:tr h="3876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Exponentiation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**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3</a:t>
                      </a:r>
                      <a:r>
                        <a:rPr lang="en-US" dirty="0" smtClean="0"/>
                        <a:t> = 2**3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23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Modulus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%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9%2 = 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1342680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4294967295"/>
          </p:nvPr>
        </p:nvSpPr>
        <p:spPr>
          <a:xfrm>
            <a:off x="914400" y="4598633"/>
            <a:ext cx="7772400" cy="1527530"/>
          </a:xfrm>
        </p:spPr>
        <p:txBody>
          <a:bodyPr/>
          <a:lstStyle/>
          <a:p>
            <a:r>
              <a:rPr lang="en-US" dirty="0" smtClean="0"/>
              <a:t>Modulus is the “remainder operator”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remainder after the second argument is divided into the first operator as many (integer) times as is possible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05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Operations &amp; Variable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File: </a:t>
            </a:r>
            <a:r>
              <a:rPr lang="en-US" dirty="0" smtClean="0">
                <a:latin typeface="Courier"/>
              </a:rPr>
              <a:t>MathOps.ipynb</a:t>
            </a:r>
            <a:endParaRPr lang="en-US" dirty="0">
              <a:latin typeface="Courier"/>
            </a:endParaRPr>
          </a:p>
          <a:p>
            <a:r>
              <a:rPr lang="en-US" dirty="0" smtClean="0"/>
              <a:t>Computations with  +, </a:t>
            </a:r>
            <a:r>
              <a:rPr lang="en-US" dirty="0"/>
              <a:t>-, </a:t>
            </a:r>
            <a:r>
              <a:rPr lang="en-US" dirty="0" smtClean="0"/>
              <a:t>*,/, //, **, %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int</a:t>
            </a:r>
            <a:r>
              <a:rPr lang="en-US" dirty="0" smtClean="0"/>
              <a:t>eger type if all data in a operation are integers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float</a:t>
            </a:r>
            <a:r>
              <a:rPr lang="en-US" i="1" dirty="0" smtClean="0"/>
              <a:t> </a:t>
            </a:r>
            <a:r>
              <a:rPr lang="en-US" dirty="0" smtClean="0"/>
              <a:t>type</a:t>
            </a:r>
            <a:r>
              <a:rPr lang="en-US" i="1" dirty="0" smtClean="0"/>
              <a:t> </a:t>
            </a:r>
            <a:r>
              <a:rPr lang="en-US" dirty="0" smtClean="0"/>
              <a:t>if any argument is </a:t>
            </a:r>
            <a:r>
              <a:rPr lang="en-US" dirty="0" smtClean="0">
                <a:latin typeface="Courier" pitchFamily="49" charset="0"/>
              </a:rPr>
              <a:t>float</a:t>
            </a:r>
            <a:r>
              <a:rPr lang="en-US" dirty="0" smtClean="0"/>
              <a:t> type</a:t>
            </a:r>
          </a:p>
          <a:p>
            <a:r>
              <a:rPr lang="en-US" dirty="0" smtClean="0"/>
              <a:t>Exception: computations with division (/)</a:t>
            </a:r>
          </a:p>
          <a:p>
            <a:pPr lvl="1"/>
            <a:r>
              <a:rPr lang="en-US" dirty="0" smtClean="0"/>
              <a:t>Results are always </a:t>
            </a:r>
            <a:r>
              <a:rPr lang="en-US" dirty="0" smtClean="0">
                <a:latin typeface="Courier" pitchFamily="49" charset="0"/>
              </a:rPr>
              <a:t>float</a:t>
            </a:r>
            <a:r>
              <a:rPr lang="en-US" dirty="0" smtClean="0"/>
              <a:t>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57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Modulus operator example…</a:t>
            </a:r>
          </a:p>
          <a:p>
            <a:r>
              <a:rPr lang="en-US" dirty="0" smtClean="0"/>
              <a:t>A distribution center loads 53-foot trailers each of which can hold 800 cases.  The day’s schedule calls for 4,150 cases to be packed for a particular destination.  </a:t>
            </a:r>
          </a:p>
          <a:p>
            <a:pPr lvl="1"/>
            <a:r>
              <a:rPr lang="en-US" dirty="0" smtClean="0"/>
              <a:t>How many full trailers will be shipped?</a:t>
            </a:r>
          </a:p>
          <a:p>
            <a:pPr lvl="1"/>
            <a:r>
              <a:rPr lang="en-US" dirty="0" smtClean="0"/>
              <a:t>How many units will remain to be shipped the next day?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45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Exponentiation</a:t>
            </a:r>
          </a:p>
          <a:p>
            <a:pPr lvl="1"/>
            <a:r>
              <a:rPr lang="en-US" dirty="0" smtClean="0"/>
              <a:t>If you invest $1 at a </a:t>
            </a:r>
            <a:r>
              <a:rPr lang="en-US" dirty="0"/>
              <a:t>compounded annual interest </a:t>
            </a:r>
            <a:r>
              <a:rPr lang="en-US" dirty="0" smtClean="0"/>
              <a:t>rate of 7%, then what is the investment’s value after  10 years?</a:t>
            </a:r>
          </a:p>
          <a:p>
            <a:r>
              <a:rPr lang="en-US" dirty="0" smtClean="0"/>
              <a:t>Concatenation</a:t>
            </a:r>
          </a:p>
          <a:p>
            <a:pPr lvl="1"/>
            <a:r>
              <a:rPr lang="en-US" dirty="0" smtClean="0"/>
              <a:t>Concatenate these two strings: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'Hello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'World!'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46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of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01563"/>
            <a:ext cx="8034292" cy="4678363"/>
          </a:xfrm>
        </p:spPr>
        <p:txBody>
          <a:bodyPr/>
          <a:lstStyle/>
          <a:p>
            <a:r>
              <a:rPr lang="en-US" dirty="0" smtClean="0"/>
              <a:t>Fixed cost of a cell tower installation: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cost_fixed = 500000</a:t>
            </a:r>
          </a:p>
          <a:p>
            <a:r>
              <a:rPr lang="en-US" dirty="0"/>
              <a:t>Variable </a:t>
            </a:r>
            <a:r>
              <a:rPr lang="en-US" dirty="0" smtClean="0"/>
              <a:t>equip. cost per 100 calls (capacity):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cost_p_100 = 50000</a:t>
            </a:r>
          </a:p>
          <a:p>
            <a:r>
              <a:rPr lang="en-US" dirty="0" smtClean="0"/>
              <a:t>Compute installation cost of 700-call tower: 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cap = 700</a:t>
            </a:r>
          </a:p>
          <a:p>
            <a:r>
              <a:rPr lang="en-US" dirty="0"/>
              <a:t>D</a:t>
            </a:r>
            <a:r>
              <a:rPr lang="en-US" dirty="0" smtClean="0"/>
              <a:t>oes this give the correct answer?  Why?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cost_total = cost_fixed + cap * cost_p_100 / 100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54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of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"/>
              </a:rPr>
              <a:t>OrderOfOperations.ipynb</a:t>
            </a:r>
          </a:p>
          <a:p>
            <a:r>
              <a:rPr lang="en-US" dirty="0" smtClean="0"/>
              <a:t>Compute the average of two</a:t>
            </a:r>
            <a:r>
              <a:rPr lang="en-US" baseline="0" dirty="0" smtClean="0"/>
              <a:t> numbers</a:t>
            </a:r>
          </a:p>
          <a:p>
            <a:r>
              <a:rPr lang="en-US" dirty="0" smtClean="0"/>
              <a:t>Does this give the correct answer?  Why?</a:t>
            </a:r>
            <a:endParaRPr lang="en-US" baseline="0" dirty="0" smtClean="0"/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x1 = 7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x2 = 11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avg1 = x1 + x2/2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print(avg1)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85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of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ompute the average of two</a:t>
            </a:r>
            <a:r>
              <a:rPr lang="en-US" baseline="0" dirty="0" smtClean="0"/>
              <a:t> numbers</a:t>
            </a:r>
          </a:p>
          <a:p>
            <a:r>
              <a:rPr lang="en-US" dirty="0" smtClean="0"/>
              <a:t>Does this give the correct answer?  Why?</a:t>
            </a:r>
            <a:endParaRPr lang="en-US" baseline="0" dirty="0" smtClean="0"/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x1 = 7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x2 = 11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avg2 = (x1 + x2)/2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print(avg2)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28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of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977930" cy="4906963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omputations are </a:t>
            </a:r>
            <a:r>
              <a:rPr lang="en-US" dirty="0"/>
              <a:t>made from left to </a:t>
            </a:r>
            <a:r>
              <a:rPr lang="en-US" dirty="0" smtClean="0"/>
              <a:t>right, possibly in multiple passes, in this order:</a:t>
            </a:r>
          </a:p>
          <a:p>
            <a:pPr lvl="1"/>
            <a:r>
              <a:rPr lang="en-US" dirty="0" smtClean="0"/>
              <a:t>Parenthetical operations</a:t>
            </a:r>
          </a:p>
          <a:p>
            <a:pPr lvl="2"/>
            <a:r>
              <a:rPr lang="en-US" dirty="0" smtClean="0"/>
              <a:t>Statements in inner parentheses are computed before outer parenthetical statements</a:t>
            </a:r>
          </a:p>
          <a:p>
            <a:pPr lvl="1"/>
            <a:r>
              <a:rPr lang="en-US" dirty="0" smtClean="0"/>
              <a:t>Exponentiation</a:t>
            </a:r>
          </a:p>
          <a:p>
            <a:pPr lvl="1"/>
            <a:r>
              <a:rPr lang="en-US" dirty="0" smtClean="0"/>
              <a:t>Multiplication/Division</a:t>
            </a:r>
          </a:p>
          <a:p>
            <a:pPr lvl="2"/>
            <a:r>
              <a:rPr lang="en-US" dirty="0" smtClean="0"/>
              <a:t>Addition/Subtraction</a:t>
            </a:r>
          </a:p>
          <a:p>
            <a:r>
              <a:rPr lang="en-US" dirty="0" smtClean="0"/>
              <a:t>Parentheses are used to force the correct order of operations when they wouldn’t occur naturally.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81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786" y="274638"/>
            <a:ext cx="8053431" cy="944562"/>
          </a:xfrm>
        </p:spPr>
        <p:txBody>
          <a:bodyPr/>
          <a:lstStyle/>
          <a:p>
            <a:r>
              <a:rPr lang="en-US" dirty="0" smtClean="0"/>
              <a:t>Essential Programming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/>
              <a:t>Sequential execution</a:t>
            </a:r>
          </a:p>
          <a:p>
            <a:r>
              <a:rPr lang="en-US" dirty="0" smtClean="0"/>
              <a:t>Programming environments</a:t>
            </a:r>
          </a:p>
          <a:p>
            <a:r>
              <a:rPr lang="en-US" dirty="0" smtClean="0"/>
              <a:t>Python data types</a:t>
            </a:r>
          </a:p>
          <a:p>
            <a:r>
              <a:rPr lang="en-US" dirty="0" smtClean="0"/>
              <a:t>Conditional execution</a:t>
            </a:r>
          </a:p>
          <a:p>
            <a:r>
              <a:rPr lang="en-US" dirty="0" smtClean="0"/>
              <a:t>Repeated execution</a:t>
            </a:r>
          </a:p>
          <a:p>
            <a:r>
              <a:rPr lang="en-US" dirty="0" smtClean="0"/>
              <a:t>Input</a:t>
            </a:r>
          </a:p>
          <a:p>
            <a:r>
              <a:rPr lang="en-US" dirty="0" smtClean="0"/>
              <a:t>Output</a:t>
            </a:r>
          </a:p>
          <a:p>
            <a:r>
              <a:rPr lang="en-US" dirty="0" smtClean="0"/>
              <a:t>Functions</a:t>
            </a:r>
          </a:p>
          <a:p>
            <a:r>
              <a:rPr lang="en-US" dirty="0" smtClean="0"/>
              <a:t>Data management and computation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94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of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values are assigned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1+10/2*5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1+10/(2*5)</a:t>
            </a:r>
          </a:p>
          <a:p>
            <a:r>
              <a:rPr lang="en-US" dirty="0" smtClean="0"/>
              <a:t>What is the result here: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(3+(4)**2*3+(28/7*2)/2*2)</a:t>
            </a:r>
          </a:p>
          <a:p>
            <a:pPr lvl="1"/>
            <a:r>
              <a:rPr lang="en-US" dirty="0" smtClean="0"/>
              <a:t>Compute manually, verify with Spyder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3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57682"/>
            <a:ext cx="7772400" cy="4968482"/>
          </a:xfrm>
        </p:spPr>
        <p:txBody>
          <a:bodyPr/>
          <a:lstStyle/>
          <a:p>
            <a:r>
              <a:rPr lang="en-US" dirty="0" smtClean="0">
                <a:latin typeface="Courier"/>
              </a:rPr>
              <a:t>NamingVariables.ipynb</a:t>
            </a:r>
          </a:p>
          <a:p>
            <a:r>
              <a:rPr lang="en-US" dirty="0" smtClean="0"/>
              <a:t>What happens when you execute this?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fixed overhead = 37</a:t>
            </a:r>
          </a:p>
          <a:p>
            <a:r>
              <a:rPr lang="en-US" dirty="0" smtClean="0"/>
              <a:t>Variables cannot have spaces!!!</a:t>
            </a:r>
          </a:p>
          <a:p>
            <a:pPr lvl="1"/>
            <a:r>
              <a:rPr lang="en-US" dirty="0" smtClean="0"/>
              <a:t>This is a syntax error</a:t>
            </a:r>
          </a:p>
          <a:p>
            <a:r>
              <a:rPr lang="en-US" dirty="0" smtClean="0"/>
              <a:t>Which variable name is preferable?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x123 = 37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fixed_overhead_rate = 37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fixed_oh_rate = 37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04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Naming advice</a:t>
            </a:r>
          </a:p>
          <a:p>
            <a:pPr lvl="1"/>
            <a:r>
              <a:rPr lang="en-US" dirty="0" smtClean="0"/>
              <a:t>Use mnemonic names, but short as possible</a:t>
            </a:r>
            <a:endParaRPr lang="en-US" dirty="0"/>
          </a:p>
          <a:p>
            <a:r>
              <a:rPr lang="en-US" dirty="0" smtClean="0"/>
              <a:t>Underscores 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var_cost = 10</a:t>
            </a:r>
          </a:p>
          <a:p>
            <a:r>
              <a:rPr lang="en-US" dirty="0" smtClean="0"/>
              <a:t>… or camel case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varCost = 10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34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 this into the Console Window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varCost = 10</a:t>
            </a:r>
          </a:p>
          <a:p>
            <a:r>
              <a:rPr lang="en-US" dirty="0" smtClean="0"/>
              <a:t>What do these statements do?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print(varcost)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print(varCost)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96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23508"/>
            <a:ext cx="7772400" cy="4678363"/>
          </a:xfrm>
        </p:spPr>
        <p:txBody>
          <a:bodyPr/>
          <a:lstStyle/>
          <a:p>
            <a:r>
              <a:rPr lang="en-US" dirty="0" smtClean="0"/>
              <a:t>You cannot use these keywords to name variables (image from Severance book)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Additional keywords will be off limits depending on what packages you have loaded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912" y="2367675"/>
            <a:ext cx="5282480" cy="245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1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/>
              <a:t>Assume that you are writing a computer program that requires that requires a variable </a:t>
            </a:r>
            <a:r>
              <a:rPr lang="en-US" dirty="0" smtClean="0"/>
              <a:t>for the </a:t>
            </a:r>
            <a:r>
              <a:rPr lang="en-US" dirty="0"/>
              <a:t>current temperature in Williamsburg, VA. What do you think is the best variable name for this data?</a:t>
            </a:r>
          </a:p>
          <a:p>
            <a:pPr lvl="1"/>
            <a:r>
              <a:rPr lang="en-US" sz="2000" dirty="0">
                <a:latin typeface="Courier"/>
              </a:rPr>
              <a:t>wt </a:t>
            </a:r>
          </a:p>
          <a:p>
            <a:pPr lvl="1"/>
            <a:r>
              <a:rPr lang="en-US" sz="2000" dirty="0">
                <a:latin typeface="Courier"/>
              </a:rPr>
              <a:t>current_temperature_in_Williamsburg_Virginia</a:t>
            </a:r>
          </a:p>
          <a:p>
            <a:pPr lvl="1"/>
            <a:r>
              <a:rPr lang="en-US" sz="2000" dirty="0">
                <a:latin typeface="Courier"/>
              </a:rPr>
              <a:t>tempCurWburg</a:t>
            </a:r>
          </a:p>
          <a:p>
            <a:pPr lvl="1"/>
            <a:r>
              <a:rPr lang="en-US" sz="2000" dirty="0" smtClean="0">
                <a:latin typeface="Courier"/>
              </a:rPr>
              <a:t>currentTemperatureWilliamsburgVirginia</a:t>
            </a:r>
            <a:endParaRPr lang="en-US" sz="2000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57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57682"/>
            <a:ext cx="8070209" cy="4968482"/>
          </a:xfrm>
        </p:spPr>
        <p:txBody>
          <a:bodyPr/>
          <a:lstStyle/>
          <a:p>
            <a:r>
              <a:rPr lang="en-US" dirty="0" smtClean="0"/>
              <a:t>Assume </a:t>
            </a:r>
            <a:r>
              <a:rPr lang="en-US" dirty="0"/>
              <a:t>that you are writing a computer program that monitors the price of an article on ebay.com, which </a:t>
            </a:r>
            <a:r>
              <a:rPr lang="en-US" dirty="0" smtClean="0"/>
              <a:t>is a VHS </a:t>
            </a:r>
            <a:r>
              <a:rPr lang="en-US" dirty="0"/>
              <a:t>tape of the original Star Wars movie.  </a:t>
            </a:r>
            <a:endParaRPr lang="en-US" dirty="0" smtClean="0"/>
          </a:p>
          <a:p>
            <a:r>
              <a:rPr lang="en-US" dirty="0" smtClean="0"/>
              <a:t>What </a:t>
            </a:r>
            <a:r>
              <a:rPr lang="en-US" dirty="0"/>
              <a:t>do you think is the best variable name for this data?</a:t>
            </a:r>
          </a:p>
          <a:p>
            <a:pPr lvl="1"/>
            <a:r>
              <a:rPr lang="en-US" sz="2000" dirty="0">
                <a:latin typeface="Courier"/>
              </a:rPr>
              <a:t>x </a:t>
            </a:r>
          </a:p>
          <a:p>
            <a:pPr lvl="1"/>
            <a:r>
              <a:rPr lang="en-US" sz="2000" dirty="0">
                <a:latin typeface="Courier"/>
              </a:rPr>
              <a:t>sw</a:t>
            </a:r>
          </a:p>
          <a:p>
            <a:pPr lvl="1"/>
            <a:r>
              <a:rPr lang="en-US" sz="2000" dirty="0">
                <a:latin typeface="Courier"/>
              </a:rPr>
              <a:t>priceStarWars </a:t>
            </a:r>
          </a:p>
          <a:p>
            <a:pPr lvl="1"/>
            <a:r>
              <a:rPr lang="en-US" sz="2000" dirty="0">
                <a:latin typeface="Courier"/>
              </a:rPr>
              <a:t>currentPriceOriginalStarWarsVHSScrapedFromEBay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/>
              <a:t>Case sensitivity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ot typing variable names or functions using the proper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39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Built-in Python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5315824"/>
          </a:xfrm>
        </p:spPr>
        <p:txBody>
          <a:bodyPr/>
          <a:lstStyle/>
          <a:p>
            <a:r>
              <a:rPr lang="en-US" dirty="0" smtClean="0"/>
              <a:t>Examples: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Reference</a:t>
            </a:r>
          </a:p>
          <a:p>
            <a:pPr lvl="1"/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docs.python.org/3.7/library/functions.html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05116" y="1796872"/>
            <a:ext cx="434445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2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3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print(min(x,y))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print(max(x,y))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print(pow(x,y))</a:t>
            </a:r>
            <a:b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4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Built-in Python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39567"/>
            <a:ext cx="7772400" cy="5620624"/>
          </a:xfrm>
        </p:spPr>
        <p:txBody>
          <a:bodyPr/>
          <a:lstStyle/>
          <a:p>
            <a:r>
              <a:rPr lang="en-US" dirty="0" smtClean="0"/>
              <a:t>Example:</a:t>
            </a:r>
            <a:endParaRPr lang="en-US" dirty="0"/>
          </a:p>
          <a:p>
            <a:pPr>
              <a:spcBef>
                <a:spcPts val="8000"/>
              </a:spcBef>
            </a:pPr>
            <a:r>
              <a:rPr lang="en-US" dirty="0" smtClean="0"/>
              <a:t>Reference</a:t>
            </a:r>
            <a:endParaRPr lang="en-US" sz="2800" dirty="0" smtClean="0">
              <a:hlinkClick r:id="rId2"/>
            </a:endParaRPr>
          </a:p>
          <a:p>
            <a:pPr lvl="1"/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docs.python.org/3/library/functions.html</a:t>
            </a:r>
            <a:r>
              <a:rPr lang="en-US" sz="2400" dirty="0" smtClean="0"/>
              <a:t>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05116" y="1360644"/>
            <a:ext cx="48990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hangingPunct="0"/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myStr = </a:t>
            </a:r>
            <a: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'hello'</a:t>
            </a:r>
            <a:r>
              <a:rPr lang="en-US" altLang="en-US" sz="800" dirty="0"/>
              <a:t> </a:t>
            </a:r>
            <a:endParaRPr lang="en-US" altLang="en-US" sz="6600" dirty="0">
              <a:latin typeface="Arial" panose="020B0604020202020204" pitchFamily="34" charset="0"/>
            </a:endParaRP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print(len(myStr))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b="13324"/>
          <a:stretch/>
        </p:blipFill>
        <p:spPr>
          <a:xfrm>
            <a:off x="2032019" y="3457694"/>
            <a:ext cx="5621390" cy="33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8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8258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Math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This statement “loads” a package (code you can’t see, but you can use) that defines new math functions: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math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Examples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math.pow(x,y)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x</a:t>
            </a:r>
            <a:r>
              <a:rPr lang="en-US" baseline="30000" dirty="0" smtClean="0">
                <a:cs typeface="Courier New" panose="02070309020205020404" pitchFamily="49" charset="0"/>
              </a:rPr>
              <a:t>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math.log(x)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natural logarithm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math exp(x)</a:t>
            </a:r>
          </a:p>
          <a:p>
            <a:pPr lvl="2">
              <a:spcBef>
                <a:spcPts val="0"/>
              </a:spcBef>
            </a:pPr>
            <a:r>
              <a:rPr lang="en-US" dirty="0">
                <a:cs typeface="Courier New" panose="02070309020205020404" pitchFamily="49" charset="0"/>
              </a:rPr>
              <a:t>e</a:t>
            </a:r>
            <a:r>
              <a:rPr lang="en-US" baseline="30000" dirty="0">
                <a:cs typeface="Courier New" panose="02070309020205020404" pitchFamily="49" charset="0"/>
              </a:rPr>
              <a:t>x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math.log10()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base 10 logarithm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47484" y="3116767"/>
            <a:ext cx="3947102" cy="2869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spcBef>
                <a:spcPts val="0"/>
              </a:spcBef>
            </a:pPr>
            <a:r>
              <a:rPr lang="en-US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math.sqrt()</a:t>
            </a:r>
          </a:p>
          <a:p>
            <a:pPr lvl="2">
              <a:spcBef>
                <a:spcPts val="0"/>
              </a:spcBef>
            </a:pPr>
            <a:r>
              <a:rPr lang="en-US" kern="0" dirty="0" smtClean="0">
                <a:cs typeface="Courier New" panose="02070309020205020404" pitchFamily="49" charset="0"/>
              </a:rPr>
              <a:t>square root</a:t>
            </a:r>
            <a:endParaRPr lang="en-US" kern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math.fabs()</a:t>
            </a:r>
          </a:p>
          <a:p>
            <a:pPr lvl="2">
              <a:spcBef>
                <a:spcPts val="0"/>
              </a:spcBef>
            </a:pPr>
            <a:r>
              <a:rPr lang="en-US" kern="0" dirty="0" smtClean="0">
                <a:cs typeface="Courier New" panose="02070309020205020404" pitchFamily="49" charset="0"/>
              </a:rPr>
              <a:t>absolute value</a:t>
            </a:r>
          </a:p>
          <a:p>
            <a:pPr lvl="1">
              <a:spcBef>
                <a:spcPts val="0"/>
              </a:spcBef>
            </a:pPr>
            <a:r>
              <a:rPr lang="en-US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math.ceil()</a:t>
            </a:r>
            <a:endParaRPr lang="en-US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spcBef>
                <a:spcPts val="0"/>
              </a:spcBef>
            </a:pPr>
            <a:r>
              <a:rPr lang="en-US" kern="0" dirty="0" smtClean="0">
                <a:cs typeface="Courier New" panose="02070309020205020404" pitchFamily="49" charset="0"/>
              </a:rPr>
              <a:t>ceiling</a:t>
            </a:r>
            <a:endParaRPr lang="en-US" kern="0" dirty="0"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math.floor()</a:t>
            </a:r>
            <a:endParaRPr lang="en-US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spcBef>
                <a:spcPts val="0"/>
              </a:spcBef>
            </a:pPr>
            <a:r>
              <a:rPr lang="en-US" kern="0" dirty="0" smtClean="0">
                <a:cs typeface="Courier New" panose="02070309020205020404" pitchFamily="49" charset="0"/>
              </a:rPr>
              <a:t>floor</a:t>
            </a:r>
            <a:endParaRPr lang="en-US" kern="0" dirty="0"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endParaRPr lang="en-US" kern="0" dirty="0" smtClean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40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Math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967628"/>
            <a:ext cx="7919207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://docs.python.org/3.7/library/math.html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457" y="1652923"/>
            <a:ext cx="7164200" cy="489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6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Input from the Keyboard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17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Textbook</a:t>
            </a:r>
          </a:p>
          <a:p>
            <a:pPr lvl="1"/>
            <a:r>
              <a:rPr lang="en-US" dirty="0" smtClean="0"/>
              <a:t>Severance, 2.10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13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Keyboard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8229600" cy="518839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Statement for keyboard input: </a:t>
            </a:r>
          </a:p>
          <a:p>
            <a:pPr lvl="1">
              <a:spcBef>
                <a:spcPts val="0"/>
              </a:spcBef>
            </a:pPr>
            <a:r>
              <a:rPr lang="en-US" sz="4400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input(</a:t>
            </a:r>
            <a:r>
              <a:rPr lang="en-U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prompt_string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4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Assigns input to a variable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See </a:t>
            </a:r>
            <a:r>
              <a:rPr lang="en-US" dirty="0" smtClean="0">
                <a:latin typeface="Courier"/>
                <a:cs typeface="Courier New" panose="02070309020205020404" pitchFamily="49" charset="0"/>
              </a:rPr>
              <a:t>KeyboardInput.ipynb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540138"/>
            <a:ext cx="7921037" cy="201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7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Keyboard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8810"/>
            <a:ext cx="8229600" cy="4678363"/>
          </a:xfrm>
        </p:spPr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  <a:r>
              <a:rPr lang="en-US" dirty="0" smtClean="0"/>
              <a:t>yields string data </a:t>
            </a:r>
          </a:p>
          <a:p>
            <a:r>
              <a:rPr lang="en-US" dirty="0" smtClean="0"/>
              <a:t>Convert data to float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934590"/>
            <a:ext cx="8170877" cy="144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48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109528" cy="4678363"/>
          </a:xfrm>
        </p:spPr>
        <p:txBody>
          <a:bodyPr/>
          <a:lstStyle/>
          <a:p>
            <a:r>
              <a:rPr lang="en-US" dirty="0" smtClean="0"/>
              <a:t>Write a program to convert a Farenheit temperature entered via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  <a:r>
              <a:rPr lang="en-US" dirty="0" smtClean="0"/>
              <a:t>into a Celsius temperature.</a:t>
            </a:r>
          </a:p>
          <a:p>
            <a:r>
              <a:rPr lang="en-US" dirty="0"/>
              <a:t>Print out a message that looks like this, assuming a user had entered 32 degrees:</a:t>
            </a:r>
          </a:p>
          <a:p>
            <a:pPr marL="457200" lvl="1" indent="0">
              <a:buNone/>
            </a:pPr>
            <a:r>
              <a:rPr lang="en-US" dirty="0">
                <a:latin typeface="Courier"/>
              </a:rPr>
              <a:t>'The Celsius equivalent of the temperature you entered, 32 degrees, is 0 degrees Celsius.'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54902" y="5428014"/>
                <a:ext cx="3891396" cy="1027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℉</m:t>
                          </m:r>
                          <m:r>
                            <m:rPr>
                              <m:nor/>
                            </m:rPr>
                            <a:rPr lang="en-US" sz="3200" dirty="0"/>
                            <m:t> </m:t>
                          </m:r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−32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902" y="5428014"/>
                <a:ext cx="3891396" cy="10275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669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 2.3, pg. 30</a:t>
            </a:r>
          </a:p>
          <a:p>
            <a:r>
              <a:rPr lang="en-US" dirty="0"/>
              <a:t>Exercise 2.4, pg. </a:t>
            </a:r>
            <a:r>
              <a:rPr lang="en-US" dirty="0" smtClean="0"/>
              <a:t>30</a:t>
            </a:r>
          </a:p>
          <a:p>
            <a:r>
              <a:rPr lang="en-US" dirty="0"/>
              <a:t>Exercise 2.5, pg. </a:t>
            </a:r>
            <a:r>
              <a:rPr lang="en-US" dirty="0" smtClean="0"/>
              <a:t>30-1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e’ve already done this as an in-class exercise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21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Boolean Expressions and Conditional Statements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88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3</a:t>
            </a:r>
          </a:p>
          <a:p>
            <a:r>
              <a:rPr lang="en-US" dirty="0" smtClean="0"/>
              <a:t>Boolean statements are the foundation for conditional statements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4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96830"/>
            <a:ext cx="77724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hlinkClick r:id="rId2" action="ppaction://hlinksldjump"/>
              </a:rPr>
              <a:t>Python (Anaconda) Installation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>
                <a:hlinkClick r:id="rId3" action="ppaction://hlinksldjump"/>
              </a:rPr>
              <a:t>Get Course Material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>
                <a:hlinkClick r:id="rId4" action="ppaction://hlinksldjump"/>
              </a:rPr>
              <a:t>Jupyter set-up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>
                <a:hlinkClick r:id="rId5" action="ppaction://hlinksldjump"/>
              </a:rPr>
              <a:t>Introduction to Python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>
                <a:hlinkClick r:id="rId6" action="ppaction://hlinksldjump"/>
              </a:rPr>
              <a:t>Variables, Data Types, &amp; Statements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>
                <a:hlinkClick r:id="rId7" action="ppaction://hlinksldjump"/>
              </a:rPr>
              <a:t>Keyboard Input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>
                <a:hlinkClick r:id="rId8" action="ppaction://hlinksldjump"/>
              </a:rPr>
              <a:t>Boolean &amp; Conditional Statements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>
                <a:hlinkClick r:id="rId9" action="ppaction://hlinksldjump"/>
              </a:rPr>
              <a:t>Commenting and </a:t>
            </a:r>
            <a:r>
              <a:rPr lang="en-US" dirty="0" smtClean="0">
                <a:hlinkClick r:id="rId9" action="ppaction://hlinksldjump"/>
              </a:rPr>
              <a:t>Markdown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hlinkClick r:id="rId10" action="ppaction://hlinksldjump"/>
              </a:rPr>
              <a:t>Functions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>
                <a:hlinkClick r:id="rId11" action="ppaction://hlinksldjump"/>
              </a:rPr>
              <a:t>Spyder Development Environment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>
                <a:hlinkClick r:id="rId12" action="ppaction://hlinksldjump"/>
              </a:rPr>
              <a:t>Debugging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20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</a:t>
            </a:r>
            <a:r>
              <a:rPr lang="en-US" dirty="0"/>
              <a:t>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170877" cy="4678363"/>
          </a:xfrm>
        </p:spPr>
        <p:txBody>
          <a:bodyPr/>
          <a:lstStyle/>
          <a:p>
            <a:r>
              <a:rPr lang="en-US" dirty="0" smtClean="0"/>
              <a:t>Boolean statements are either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</a:p>
          <a:p>
            <a:r>
              <a:rPr lang="en-US" dirty="0" smtClean="0"/>
              <a:t>Type these into the Spyder console window: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3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 == 3)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 == 4)</a:t>
            </a:r>
          </a:p>
          <a:p>
            <a:r>
              <a:rPr lang="en-US" dirty="0" smtClean="0"/>
              <a:t>Notice the double equals signs… try this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print(x=3)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"/>
              </a:rPr>
              <a:t>=</a:t>
            </a:r>
            <a:r>
              <a:rPr lang="en-US" dirty="0" smtClean="0"/>
              <a:t> is for assignment</a:t>
            </a:r>
            <a:endParaRPr lang="en-US" dirty="0"/>
          </a:p>
          <a:p>
            <a:r>
              <a:rPr lang="en-US" dirty="0" smtClean="0">
                <a:latin typeface="Courier"/>
              </a:rPr>
              <a:t>==</a:t>
            </a:r>
            <a:r>
              <a:rPr lang="en-US" dirty="0" smtClean="0"/>
              <a:t> is a logical </a:t>
            </a:r>
            <a:r>
              <a:rPr lang="en-US" dirty="0"/>
              <a:t>comparison (</a:t>
            </a:r>
            <a:r>
              <a:rPr lang="en-US" dirty="0">
                <a:latin typeface="Courier"/>
              </a:rPr>
              <a:t>True</a:t>
            </a:r>
            <a:r>
              <a:rPr lang="en-US" dirty="0"/>
              <a:t> or </a:t>
            </a:r>
            <a:r>
              <a:rPr lang="en-US" dirty="0">
                <a:latin typeface="Courier"/>
              </a:rPr>
              <a:t>False</a:t>
            </a:r>
            <a:r>
              <a:rPr lang="en-US" dirty="0"/>
              <a:t>)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7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</a:t>
            </a:r>
            <a:r>
              <a:rPr lang="en-US" dirty="0"/>
              <a:t>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170877" cy="4678363"/>
          </a:xfrm>
        </p:spPr>
        <p:txBody>
          <a:bodyPr/>
          <a:lstStyle/>
          <a:p>
            <a:r>
              <a:rPr lang="en-US" dirty="0" smtClean="0">
                <a:cs typeface="Courier New" panose="02070309020205020404" pitchFamily="49" charset="0"/>
              </a:rPr>
              <a:t>Boolean variables are either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>
                <a:cs typeface="Courier New" panose="02070309020205020404" pitchFamily="49" charset="0"/>
              </a:rPr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</a:p>
          <a:p>
            <a:r>
              <a:rPr lang="en-US" dirty="0"/>
              <a:t>T</a:t>
            </a:r>
            <a:r>
              <a:rPr lang="en-US" dirty="0" smtClean="0"/>
              <a:t>ype these lines into the console window: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3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x == 3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print(y)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x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print(z)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dirty="0" smtClean="0"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US" dirty="0" smtClean="0">
                <a:cs typeface="Courier New" panose="02070309020205020404" pitchFamily="49" charset="0"/>
              </a:rPr>
              <a:t> are Boolean variables</a:t>
            </a:r>
            <a:endParaRPr lang="en-US" dirty="0">
              <a:cs typeface="Courier New" panose="02070309020205020404" pitchFamily="49" charset="0"/>
            </a:endParaRPr>
          </a:p>
          <a:p>
            <a:pPr lvl="1"/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01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</a:t>
            </a:r>
            <a:r>
              <a:rPr lang="en-US" dirty="0"/>
              <a:t>Statements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0573128"/>
              </p:ext>
            </p:extLst>
          </p:nvPr>
        </p:nvGraphicFramePr>
        <p:xfrm>
          <a:off x="914400" y="1447800"/>
          <a:ext cx="7772400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2683">
                  <a:extLst>
                    <a:ext uri="{9D8B030D-6E8A-4147-A177-3AD203B41FA5}">
                      <a16:colId xmlns:a16="http://schemas.microsoft.com/office/drawing/2014/main" val="3295656444"/>
                    </a:ext>
                  </a:extLst>
                </a:gridCol>
                <a:gridCol w="5499717">
                  <a:extLst>
                    <a:ext uri="{9D8B030D-6E8A-4147-A177-3AD203B41FA5}">
                      <a16:colId xmlns:a16="http://schemas.microsoft.com/office/drawing/2014/main" val="1793968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Boolean Comparison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5741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==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Tests whether</a:t>
                      </a:r>
                      <a:r>
                        <a:rPr lang="en-US" baseline="0" dirty="0" smtClean="0"/>
                        <a:t> two variables have the same value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766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!=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equal to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0976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Greater than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241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&gt;=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Greater than or equal to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9416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Less than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053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&lt;=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Less than or equal to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61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is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Test where two variables are the same</a:t>
                      </a:r>
                      <a:r>
                        <a:rPr lang="en-US" baseline="0" dirty="0" smtClean="0"/>
                        <a:t> object (i.e., same data type, same position in memory, same value)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8943583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4294967295"/>
          </p:nvPr>
        </p:nvSpPr>
        <p:spPr>
          <a:xfrm>
            <a:off x="914400" y="5264458"/>
            <a:ext cx="7772400" cy="861705"/>
          </a:xfrm>
        </p:spPr>
        <p:txBody>
          <a:bodyPr/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96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63080"/>
            <a:ext cx="7772400" cy="4678363"/>
          </a:xfrm>
        </p:spPr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72363" y="2447636"/>
            <a:ext cx="319189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3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3.0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print(type(x))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print(type(y))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 == y)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 is y)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8472" y="2447636"/>
            <a:ext cx="297709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4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5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 == y)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 &lt; y)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 &gt; y)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86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</a:t>
            </a:r>
            <a:r>
              <a:rPr lang="en-US" dirty="0"/>
              <a:t>Statements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4366857"/>
              </p:ext>
            </p:extLst>
          </p:nvPr>
        </p:nvGraphicFramePr>
        <p:xfrm>
          <a:off x="1138366" y="1247910"/>
          <a:ext cx="73152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730">
                  <a:extLst>
                    <a:ext uri="{9D8B030D-6E8A-4147-A177-3AD203B41FA5}">
                      <a16:colId xmlns:a16="http://schemas.microsoft.com/office/drawing/2014/main" val="3295656444"/>
                    </a:ext>
                  </a:extLst>
                </a:gridCol>
                <a:gridCol w="6101470">
                  <a:extLst>
                    <a:ext uri="{9D8B030D-6E8A-4147-A177-3AD203B41FA5}">
                      <a16:colId xmlns:a16="http://schemas.microsoft.com/office/drawing/2014/main" val="2426917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Boolean Operators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Meaning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741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not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Courier New" panose="02070309020205020404" pitchFamily="49" charset="0"/>
                        </a:rPr>
                        <a:t>Negates Boolean statement</a:t>
                      </a:r>
                      <a:endParaRPr lang="en-US" dirty="0"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766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and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Courier New" panose="02070309020205020404" pitchFamily="49" charset="0"/>
                        </a:rPr>
                        <a:t>Tests whether  both Boolean statements are true</a:t>
                      </a:r>
                      <a:endParaRPr lang="en-US" dirty="0"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976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or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Courier New" panose="02070309020205020404" pitchFamily="49" charset="0"/>
                        </a:rPr>
                        <a:t>Tests whether one or both of two Boolean statements are true</a:t>
                      </a:r>
                      <a:endParaRPr lang="en-US" dirty="0"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241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^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Courier New" panose="02070309020205020404" pitchFamily="49" charset="0"/>
                        </a:rPr>
                        <a:t>Exclusive Or</a:t>
                      </a:r>
                      <a:endParaRPr lang="en-US" dirty="0"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800036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5977" y="3446601"/>
            <a:ext cx="478905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4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5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print(x==y)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print(not(x==y))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print(x&lt;y)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print(not(x&lt;y))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31849" y="3446601"/>
            <a:ext cx="48715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print((x&lt;5) and (y&gt;5))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print((x&lt;4) or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(y&gt;5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27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6037"/>
            <a:ext cx="8321964" cy="4678363"/>
          </a:xfrm>
        </p:spPr>
        <p:txBody>
          <a:bodyPr/>
          <a:lstStyle/>
          <a:p>
            <a:r>
              <a:rPr lang="en-US" dirty="0" smtClean="0"/>
              <a:t>Pick at most one code block to execute depending on situation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if-elif-else</a:t>
            </a:r>
            <a:r>
              <a:rPr lang="en-US" dirty="0" smtClean="0"/>
              <a:t> statements rely on Boolean expressions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29313" y="2318714"/>
            <a:ext cx="770275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Boolean_stmt_1: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execute if Boolean_stmt_1 True 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elif Boolean_stmt_2: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execute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Boolean_stmt_2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else: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execute in all other cases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80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6037"/>
            <a:ext cx="8321964" cy="4678363"/>
          </a:xfrm>
        </p:spPr>
        <p:txBody>
          <a:bodyPr/>
          <a:lstStyle/>
          <a:p>
            <a:r>
              <a:rPr lang="en-US" dirty="0" smtClean="0"/>
              <a:t>Structure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 smtClean="0"/>
              <a:t>, required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 smtClean="0"/>
              <a:t>, optional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Contraction of  “else if”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Code block executed if previous code blocks are not executed and condition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 smtClean="0"/>
              <a:t> is true</a:t>
            </a:r>
          </a:p>
          <a:p>
            <a:pPr lvl="2">
              <a:spcBef>
                <a:spcPts val="0"/>
              </a:spcBef>
            </a:pPr>
            <a:r>
              <a:rPr lang="en-US" dirty="0"/>
              <a:t>C</a:t>
            </a:r>
            <a:r>
              <a:rPr lang="en-US" dirty="0" smtClean="0"/>
              <a:t>an be multiple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 smtClean="0"/>
              <a:t>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else,</a:t>
            </a:r>
            <a:r>
              <a:rPr lang="en-US" dirty="0" smtClean="0"/>
              <a:t> optional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Code block executed if none before are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Don’t forget colons after each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 smtClean="0">
                <a:cs typeface="Courier New" panose="02070309020205020404" pitchFamily="49" charset="0"/>
              </a:rPr>
              <a:t>,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elif</a:t>
            </a:r>
            <a:r>
              <a:rPr lang="en-US" dirty="0" smtClean="0">
                <a:cs typeface="Courier New" panose="02070309020205020404" pitchFamily="49" charset="0"/>
              </a:rPr>
              <a:t>,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else</a:t>
            </a:r>
            <a:endParaRPr lang="en-US" dirty="0" smtClean="0"/>
          </a:p>
          <a:p>
            <a:pPr lvl="1">
              <a:spcBef>
                <a:spcPts val="0"/>
              </a:spcBef>
            </a:pPr>
            <a:r>
              <a:rPr lang="en-US" dirty="0" smtClean="0"/>
              <a:t>Indents for “code blocks”  required</a:t>
            </a:r>
          </a:p>
          <a:p>
            <a:pPr lvl="2">
              <a:spcBef>
                <a:spcPts val="0"/>
              </a:spcBef>
            </a:pPr>
            <a:r>
              <a:rPr lang="en-US" dirty="0"/>
              <a:t>A</a:t>
            </a:r>
            <a:r>
              <a:rPr lang="en-US" dirty="0" smtClean="0"/>
              <a:t>lso for readability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2 or 4 spaces, some environments require 4 spaces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66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42239"/>
            <a:ext cx="7772400" cy="4303629"/>
          </a:xfrm>
        </p:spPr>
        <p:txBody>
          <a:bodyPr/>
          <a:lstStyle/>
          <a:p>
            <a:r>
              <a:rPr lang="en-US" dirty="0" smtClean="0">
                <a:latin typeface="Courier"/>
              </a:rPr>
              <a:t>ConditionalStatements.ipynb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05" y="2186774"/>
            <a:ext cx="7778998" cy="298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30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109527" cy="4678363"/>
          </a:xfrm>
        </p:spPr>
        <p:txBody>
          <a:bodyPr/>
          <a:lstStyle/>
          <a:p>
            <a:r>
              <a:rPr lang="en-US" dirty="0" smtClean="0"/>
              <a:t>Write program in Jupyter that:</a:t>
            </a:r>
          </a:p>
          <a:p>
            <a:pPr lvl="1"/>
            <a:r>
              <a:rPr lang="en-US" dirty="0" smtClean="0"/>
              <a:t>Accepts an integer as input via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</a:p>
          <a:p>
            <a:pPr lvl="1"/>
            <a:r>
              <a:rPr lang="en-US" dirty="0" smtClean="0"/>
              <a:t>Determines whether the number is odd or even and prints out the (1) the number and (2) either “odd” or “even” as is appropriate</a:t>
            </a:r>
          </a:p>
          <a:p>
            <a:pPr lvl="1"/>
            <a:r>
              <a:rPr lang="en-US" dirty="0" smtClean="0"/>
              <a:t>Save as </a:t>
            </a:r>
            <a:r>
              <a:rPr lang="en-US" dirty="0" smtClean="0">
                <a:latin typeface="Courier"/>
              </a:rPr>
              <a:t>OddEven.ipynb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76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</a:t>
            </a:r>
            <a:r>
              <a:rPr lang="en-US" dirty="0" smtClean="0"/>
              <a:t>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2918755"/>
          </a:xfrm>
        </p:spPr>
        <p:txBody>
          <a:bodyPr/>
          <a:lstStyle/>
          <a:p>
            <a:r>
              <a:rPr lang="en-US" dirty="0" smtClean="0"/>
              <a:t>Another conditional statement</a:t>
            </a:r>
          </a:p>
          <a:p>
            <a:r>
              <a:rPr lang="en-US" dirty="0"/>
              <a:t>When there is a chance a statement will cause (throw) an error, 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Try-Except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3282245"/>
            <a:ext cx="839585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ry: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do_something_here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xcept:</a:t>
            </a:r>
          </a:p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code block runs upon error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80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34456"/>
            <a:ext cx="77724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hlinkClick r:id="rId2" action="ppaction://hlinksldjump"/>
              </a:rPr>
              <a:t>Lists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hlinkClick r:id="rId3" action="ppaction://hlinksldjump"/>
              </a:rPr>
              <a:t>More Sorting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hlinkClick r:id="rId4" action="ppaction://hlinksldjump"/>
              </a:rPr>
              <a:t>Sets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hlinkClick r:id="rId5" action="ppaction://hlinksldjump"/>
              </a:rPr>
              <a:t>Loops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hlinkClick r:id="rId6" action="ppaction://hlinksldjump"/>
              </a:rPr>
              <a:t>List Comprehension</a:t>
            </a:r>
            <a:endParaRPr lang="en-US" dirty="0">
              <a:hlinkClick r:id="rId7" action="ppaction://hlinksldjump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hlinkClick r:id="rId8" action="ppaction://hlinksldjump"/>
              </a:rPr>
              <a:t>Tuples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>
                <a:hlinkClick r:id="rId9" action="ppaction://hlinksldjump"/>
              </a:rPr>
              <a:t>Dictionaries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hlinkClick r:id="rId10" action="ppaction://hlinksldjump"/>
              </a:rPr>
              <a:t>Files Input &amp; Output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/>
                <a:hlinkClick r:id="rId11" action="ppaction://hlinksldjump"/>
              </a:rPr>
              <a:t>numpy</a:t>
            </a:r>
            <a:r>
              <a:rPr lang="en-US" dirty="0" smtClean="0">
                <a:hlinkClick r:id="rId11" action="ppaction://hlinksldjump"/>
              </a:rPr>
              <a:t> package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/>
                <a:hlinkClick r:id="rId12" action="ppaction://hlinksldjump"/>
              </a:rPr>
              <a:t>pandas</a:t>
            </a:r>
            <a:r>
              <a:rPr lang="en-US" dirty="0" smtClean="0">
                <a:hlinkClick r:id="rId12" action="ppaction://hlinksldjump"/>
              </a:rPr>
              <a:t> package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>
                <a:hlinkClick r:id="rId13" action="ppaction://hlinksldjump"/>
              </a:rPr>
              <a:t>Additional Material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>
                <a:hlinkClick r:id="rId14" action="ppaction://hlinksldjump"/>
              </a:rPr>
              <a:t>Regular Expressions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22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7052"/>
            <a:ext cx="7772400" cy="4666614"/>
          </a:xfrm>
        </p:spPr>
        <p:txBody>
          <a:bodyPr/>
          <a:lstStyle/>
          <a:p>
            <a:r>
              <a:rPr lang="en-US" dirty="0" smtClean="0"/>
              <a:t>Will this code always work?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Hint.  Try this conversion in a Jupyter cell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 smtClean="0"/>
              <a:t>How could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try-except</a:t>
            </a:r>
            <a:r>
              <a:rPr lang="en-US" dirty="0" smtClean="0"/>
              <a:t> be used to improve this code?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26299"/>
            <a:ext cx="8170877" cy="14411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00572" y="4071028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float('text')</a:t>
            </a:r>
          </a:p>
        </p:txBody>
      </p:sp>
    </p:spTree>
    <p:extLst>
      <p:ext uri="{BB962C8B-B14F-4D97-AF65-F5344CB8AC3E}">
        <p14:creationId xmlns:p14="http://schemas.microsoft.com/office/powerpoint/2010/main" val="207414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</a:t>
            </a:r>
            <a:r>
              <a:rPr lang="en-US" dirty="0" smtClean="0"/>
              <a:t>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3818"/>
            <a:ext cx="7961152" cy="2918755"/>
          </a:xfrm>
        </p:spPr>
        <p:txBody>
          <a:bodyPr/>
          <a:lstStyle/>
          <a:p>
            <a:r>
              <a:rPr lang="en-US" dirty="0" smtClean="0"/>
              <a:t>Let’s fix prior code for one variable</a:t>
            </a:r>
          </a:p>
          <a:p>
            <a:pPr lvl="1"/>
            <a:r>
              <a:rPr lang="en-US" dirty="0" smtClean="0">
                <a:latin typeface="Courier"/>
              </a:rPr>
              <a:t>ConditionalStatements.ipynb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297" y="2268548"/>
            <a:ext cx="4133850" cy="1724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398317"/>
            <a:ext cx="8170877" cy="144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96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15302"/>
            <a:ext cx="8086987" cy="4678363"/>
          </a:xfrm>
        </p:spPr>
        <p:txBody>
          <a:bodyPr/>
          <a:lstStyle/>
          <a:p>
            <a:r>
              <a:rPr lang="en-US" dirty="0" smtClean="0"/>
              <a:t>Fix all variables: 3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try-except</a:t>
            </a:r>
            <a:r>
              <a:rPr lang="en-US" dirty="0"/>
              <a:t> </a:t>
            </a:r>
            <a:r>
              <a:rPr lang="en-US" dirty="0" smtClean="0"/>
              <a:t>instances: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364" y="1659830"/>
            <a:ext cx="4645360" cy="506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1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 this</a:t>
            </a:r>
          </a:p>
          <a:p>
            <a:pPr lvl="1"/>
            <a:r>
              <a:rPr lang="en-US" dirty="0" smtClean="0">
                <a:latin typeface="Courier"/>
              </a:rPr>
              <a:t>ConditionalStatements.ipynb	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Guardian Pattern</a:t>
            </a:r>
          </a:p>
          <a:p>
            <a:pPr lvl="1"/>
            <a:r>
              <a:rPr lang="en-US" dirty="0" smtClean="0"/>
              <a:t>After evaluation of each term in a Boolean statement the evaluation of the statement is halted if it is clear it will be false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64143" y="5576121"/>
            <a:ext cx="61863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1 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rint(y&lt;2 and x!=0 and x&lt;5 and y/x &gt;10)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48691" y="2474752"/>
            <a:ext cx="54735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1 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rint(y&lt;2 and x&lt;5 and y/x &gt;10)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56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 the Fahrenheit-Celsius conversion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try-except</a:t>
            </a:r>
            <a:r>
              <a:rPr lang="en-US" dirty="0" smtClean="0"/>
              <a:t> to detect acceptable input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60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/>
              <a:t>Indentation errors</a:t>
            </a:r>
          </a:p>
          <a:p>
            <a:pPr lvl="1"/>
            <a:r>
              <a:rPr lang="en-US" dirty="0" smtClean="0"/>
              <a:t>Not indenting code under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if-else </a:t>
            </a:r>
            <a:r>
              <a:rPr lang="en-US" dirty="0" smtClean="0">
                <a:cs typeface="Courier New" panose="02070309020205020404" pitchFamily="49" charset="0"/>
              </a:rPr>
              <a:t>blocks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try-except </a:t>
            </a:r>
            <a:r>
              <a:rPr lang="en-US" dirty="0" smtClean="0"/>
              <a:t>structures</a:t>
            </a:r>
          </a:p>
          <a:p>
            <a:pPr lvl="1"/>
            <a:r>
              <a:rPr lang="en-US" dirty="0" smtClean="0"/>
              <a:t>Not having proper or consistent indentation under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if-else,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try-except </a:t>
            </a:r>
            <a:r>
              <a:rPr lang="en-US" dirty="0" smtClean="0"/>
              <a:t>structures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ot starting lines on first space</a:t>
            </a:r>
          </a:p>
          <a:p>
            <a:r>
              <a:rPr lang="en-US" dirty="0" smtClean="0"/>
              <a:t>Some development environments require 4 spaces of indentation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66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Exercises 3.1 – 3.3, pp. 40-41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58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Commenting and Markdown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25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Textbook</a:t>
            </a:r>
          </a:p>
          <a:p>
            <a:pPr lvl="1"/>
            <a:r>
              <a:rPr lang="en-US" dirty="0" smtClean="0"/>
              <a:t>Severance, Section 2.11</a:t>
            </a:r>
          </a:p>
          <a:p>
            <a:pPr lvl="2"/>
            <a:r>
              <a:rPr lang="en-US" dirty="0" smtClean="0"/>
              <a:t>Severance really doesn’t comment much on commenting</a:t>
            </a:r>
          </a:p>
          <a:p>
            <a:pPr lvl="2"/>
            <a:r>
              <a:rPr lang="en-US" dirty="0" smtClean="0"/>
              <a:t>No mention of “markdown” because his book doesn’t use Jupyter</a:t>
            </a:r>
          </a:p>
          <a:p>
            <a:pPr lvl="3"/>
            <a:r>
              <a:rPr lang="en-US" dirty="0" smtClean="0"/>
              <a:t>Only Jupyter uses markdown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21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Commenting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019875" cy="4678363"/>
          </a:xfrm>
        </p:spPr>
        <p:txBody>
          <a:bodyPr/>
          <a:lstStyle/>
          <a:p>
            <a:r>
              <a:rPr lang="en-US" dirty="0" smtClean="0"/>
              <a:t>2 methods</a:t>
            </a:r>
          </a:p>
          <a:p>
            <a:pPr lvl="1"/>
            <a:r>
              <a:rPr lang="en-US" dirty="0" smtClean="0"/>
              <a:t># comments out remainder of a line</a:t>
            </a:r>
          </a:p>
          <a:p>
            <a:pPr lvl="1"/>
            <a:r>
              <a:rPr lang="en-US" dirty="0" smtClean="0"/>
              <a:t>""</a:t>
            </a:r>
            <a:r>
              <a:rPr lang="en-US" dirty="0"/>
              <a:t>" </a:t>
            </a:r>
            <a:r>
              <a:rPr lang="en-US" dirty="0" smtClean="0"/>
              <a:t> comments out all lines until next ""“</a:t>
            </a:r>
          </a:p>
          <a:p>
            <a:pPr lvl="1"/>
            <a:r>
              <a:rPr lang="en-US" dirty="0" smtClean="0"/>
              <a:t>In both Spyder and Jupyter (all Python programs)</a:t>
            </a:r>
          </a:p>
          <a:p>
            <a:r>
              <a:rPr lang="en-US" dirty="0" smtClean="0"/>
              <a:t>Commenting code is important</a:t>
            </a:r>
          </a:p>
          <a:p>
            <a:pPr lvl="1"/>
            <a:r>
              <a:rPr lang="en-US" dirty="0" smtClean="0"/>
              <a:t>You will soon forget the details of what you did and how you did it </a:t>
            </a:r>
          </a:p>
          <a:p>
            <a:pPr lvl="1"/>
            <a:r>
              <a:rPr lang="en-US" dirty="0" smtClean="0"/>
              <a:t>Give yourself, and whomever may use your code, a chance of understanding how it is constructed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60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Python (Anaconda) </a:t>
            </a:r>
            <a:r>
              <a:rPr lang="en-US" dirty="0" smtClean="0"/>
              <a:t>Installation</a:t>
            </a:r>
            <a:br>
              <a:rPr lang="en-US" dirty="0" smtClean="0"/>
            </a:br>
            <a:r>
              <a:rPr lang="en-US" dirty="0" smtClean="0"/>
              <a:t>&amp; Course Material Set-up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72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Jupyter provides excellent documentation capabilities</a:t>
            </a:r>
          </a:p>
          <a:p>
            <a:pPr lvl="1"/>
            <a:r>
              <a:rPr lang="en-US" dirty="0" smtClean="0"/>
              <a:t>Can create an effective visual “report” with text, typeset text, graphs, computations, etc.</a:t>
            </a:r>
          </a:p>
          <a:p>
            <a:pPr lvl="1"/>
            <a:r>
              <a:rPr lang="en-US" dirty="0" smtClean="0"/>
              <a:t>Example: </a:t>
            </a:r>
            <a:r>
              <a:rPr lang="en-US" dirty="0" smtClean="0">
                <a:latin typeface="Courier"/>
              </a:rPr>
              <a:t>MarkdownExample.ipynb</a:t>
            </a:r>
          </a:p>
          <a:p>
            <a:r>
              <a:rPr lang="en-US" dirty="0" smtClean="0"/>
              <a:t>Create a markdown cell</a:t>
            </a:r>
          </a:p>
          <a:p>
            <a:pPr lvl="1"/>
            <a:r>
              <a:rPr lang="en-US" dirty="0" smtClean="0">
                <a:latin typeface="Courier"/>
              </a:rPr>
              <a:t>Esc+m</a:t>
            </a:r>
          </a:p>
          <a:p>
            <a:pPr lvl="1"/>
            <a:r>
              <a:rPr lang="en-US" dirty="0" smtClean="0"/>
              <a:t>You’ll need to re-click back in the cell to enter text</a:t>
            </a:r>
          </a:p>
          <a:p>
            <a:pPr lvl="1"/>
            <a:r>
              <a:rPr lang="en-US" dirty="0" smtClean="0"/>
              <a:t>Still use </a:t>
            </a:r>
            <a:r>
              <a:rPr lang="en-US" dirty="0" smtClean="0">
                <a:latin typeface="Courier"/>
              </a:rPr>
              <a:t>Shift+Enter</a:t>
            </a:r>
            <a:r>
              <a:rPr lang="en-US" dirty="0" smtClean="0"/>
              <a:t> to “execute”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87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8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26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155710" cy="4678363"/>
          </a:xfrm>
        </p:spPr>
        <p:txBody>
          <a:bodyPr/>
          <a:lstStyle/>
          <a:p>
            <a:r>
              <a:rPr lang="en-US" dirty="0" smtClean="0"/>
              <a:t>We’ve already used some built-in functions: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max()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min()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str()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int()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float(), len(), pow()</a:t>
            </a:r>
          </a:p>
          <a:p>
            <a:r>
              <a:rPr lang="en-US" dirty="0"/>
              <a:t>S</a:t>
            </a:r>
            <a:r>
              <a:rPr lang="en-US" dirty="0" smtClean="0"/>
              <a:t>yntax/terminology</a:t>
            </a:r>
          </a:p>
          <a:p>
            <a:pPr lvl="1"/>
            <a:r>
              <a:rPr lang="en-US" dirty="0" smtClean="0"/>
              <a:t>In this statement,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str(4)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“</a:t>
            </a:r>
            <a:r>
              <a:rPr lang="en-US" dirty="0" smtClean="0">
                <a:latin typeface="Courier"/>
              </a:rPr>
              <a:t>str</a:t>
            </a:r>
            <a:r>
              <a:rPr lang="en-US" dirty="0" smtClean="0"/>
              <a:t>” is the function</a:t>
            </a:r>
          </a:p>
          <a:p>
            <a:pPr lvl="2"/>
            <a:r>
              <a:rPr lang="en-US" dirty="0" smtClean="0"/>
              <a:t>4 is the argument</a:t>
            </a:r>
          </a:p>
          <a:p>
            <a:pPr lvl="1"/>
            <a:r>
              <a:rPr lang="en-US" dirty="0" smtClean="0"/>
              <a:t>In this statement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min(2,3)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“</a:t>
            </a:r>
            <a:r>
              <a:rPr lang="en-US" dirty="0" smtClean="0">
                <a:latin typeface="Courier"/>
              </a:rPr>
              <a:t>min</a:t>
            </a:r>
            <a:r>
              <a:rPr lang="en-US" dirty="0" smtClean="0"/>
              <a:t>” is the function</a:t>
            </a:r>
          </a:p>
          <a:p>
            <a:pPr lvl="2"/>
            <a:r>
              <a:rPr lang="en-US" dirty="0" smtClean="0"/>
              <a:t>2 &amp; 3 are the arguments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33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 smtClean="0"/>
              <a:t>We will use these later: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range()</a:t>
            </a:r>
            <a:r>
              <a:rPr lang="en-US" dirty="0" smtClean="0">
                <a:cs typeface="Courier New" panose="02070309020205020404" pitchFamily="49" charset="0"/>
              </a:rPr>
              <a:t>: create a list of numbers</a:t>
            </a:r>
            <a:endParaRPr lang="en-US" dirty="0" smtClean="0"/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abs()</a:t>
            </a:r>
            <a:r>
              <a:rPr lang="en-US" dirty="0" smtClean="0">
                <a:cs typeface="Courier New" panose="02070309020205020404" pitchFamily="49" charset="0"/>
              </a:rPr>
              <a:t>: absolute value</a:t>
            </a:r>
            <a:endParaRPr lang="en-US" dirty="0"/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sum()</a:t>
            </a:r>
            <a:r>
              <a:rPr lang="en-US" dirty="0" smtClean="0">
                <a:cs typeface="Courier New" panose="02070309020205020404" pitchFamily="49" charset="0"/>
              </a:rPr>
              <a:t>: sum of numbers</a:t>
            </a:r>
            <a:endParaRPr lang="en-US" dirty="0"/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open()</a:t>
            </a:r>
            <a:r>
              <a:rPr lang="en-US" dirty="0" smtClean="0">
                <a:cs typeface="Courier New" panose="02070309020205020404" pitchFamily="49" charset="0"/>
              </a:rPr>
              <a:t>: open a data file for input</a:t>
            </a:r>
            <a:endParaRPr lang="en-US" dirty="0"/>
          </a:p>
          <a:p>
            <a:r>
              <a:rPr lang="en-US" dirty="0" smtClean="0"/>
              <a:t>Built-in Python functions (again):</a:t>
            </a:r>
          </a:p>
          <a:p>
            <a:pPr lvl="1"/>
            <a:r>
              <a:rPr lang="en-US" dirty="0">
                <a:hlinkClick r:id="rId2"/>
              </a:rPr>
              <a:t>https://docs.python.org/3.7/library/functions.html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13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7907867" cy="4678363"/>
          </a:xfrm>
        </p:spPr>
        <p:txBody>
          <a:bodyPr/>
          <a:lstStyle/>
          <a:p>
            <a:r>
              <a:rPr lang="en-US" dirty="0" smtClean="0"/>
              <a:t>We can also write our own custom functions</a:t>
            </a:r>
          </a:p>
          <a:p>
            <a:r>
              <a:rPr lang="en-US" dirty="0" smtClean="0"/>
              <a:t>We’ll show an example that demonstrates how to write a function and why you would want to do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93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Function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50238"/>
            <a:ext cx="7772400" cy="4678363"/>
          </a:xfrm>
        </p:spPr>
        <p:txBody>
          <a:bodyPr/>
          <a:lstStyle/>
          <a:p>
            <a:r>
              <a:rPr lang="en-US" sz="2800" dirty="0" smtClean="0">
                <a:latin typeface="Courier"/>
              </a:rPr>
              <a:t>CustomFunctionIntroduction.ipynb</a:t>
            </a:r>
          </a:p>
          <a:p>
            <a:r>
              <a:rPr lang="en-US" dirty="0" smtClean="0"/>
              <a:t>A function:</a:t>
            </a:r>
          </a:p>
          <a:p>
            <a:pPr lvl="1"/>
            <a:r>
              <a:rPr lang="en-US" dirty="0" smtClean="0"/>
              <a:t>Has input an output</a:t>
            </a:r>
          </a:p>
          <a:p>
            <a:pPr lvl="1"/>
            <a:r>
              <a:rPr lang="en-US" dirty="0" smtClean="0"/>
              <a:t>Is reusable</a:t>
            </a:r>
          </a:p>
          <a:p>
            <a:pPr lvl="2"/>
            <a:r>
              <a:rPr lang="en-US" dirty="0" smtClean="0"/>
              <a:t>Can be called from other parts of our code</a:t>
            </a:r>
          </a:p>
          <a:p>
            <a:endParaRPr lang="en-US" sz="2800" dirty="0" smtClean="0">
              <a:latin typeface="Courier"/>
            </a:endParaRPr>
          </a:p>
          <a:p>
            <a:endParaRPr lang="en-US" sz="2800" dirty="0">
              <a:latin typeface="Courier"/>
            </a:endParaRPr>
          </a:p>
          <a:p>
            <a:endParaRPr lang="en-US" sz="2800" dirty="0" smtClean="0">
              <a:latin typeface="Courier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573" y="3796748"/>
            <a:ext cx="4283879" cy="270560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78684" y="4166792"/>
            <a:ext cx="635445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29790" y="4166792"/>
            <a:ext cx="183131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278684" y="4683092"/>
            <a:ext cx="635445" cy="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914129" y="4166792"/>
            <a:ext cx="492511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483379" y="4166792"/>
            <a:ext cx="225051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929575" y="4478978"/>
            <a:ext cx="969575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961209" y="4478978"/>
            <a:ext cx="635445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927367" y="5579525"/>
            <a:ext cx="492511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496618" y="5579525"/>
            <a:ext cx="225051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320601" y="5579525"/>
            <a:ext cx="225051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Arrow Connector 24"/>
          <p:cNvCxnSpPr>
            <a:stCxn id="19" idx="0"/>
          </p:cNvCxnSpPr>
          <p:nvPr/>
        </p:nvCxnSpPr>
        <p:spPr>
          <a:xfrm flipV="1">
            <a:off x="5173623" y="4510992"/>
            <a:ext cx="14603" cy="10685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0"/>
            <a:endCxn id="16" idx="2"/>
          </p:cNvCxnSpPr>
          <p:nvPr/>
        </p:nvCxnSpPr>
        <p:spPr>
          <a:xfrm flipH="1" flipV="1">
            <a:off x="5595905" y="4510992"/>
            <a:ext cx="13239" cy="10685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8" idx="2"/>
            <a:endCxn id="21" idx="3"/>
          </p:cNvCxnSpPr>
          <p:nvPr/>
        </p:nvCxnSpPr>
        <p:spPr>
          <a:xfrm flipH="1">
            <a:off x="4545652" y="4823178"/>
            <a:ext cx="1733280" cy="9284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71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5" grpId="0" animBg="1"/>
      <p:bldP spid="15" grpId="1" animBg="1"/>
      <p:bldP spid="15" grpId="2" animBg="1"/>
      <p:bldP spid="15" grpId="3" animBg="1"/>
      <p:bldP spid="15" grpId="4" animBg="1"/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8" grpId="0" animBg="1"/>
      <p:bldP spid="18" grpId="1" animBg="1"/>
      <p:bldP spid="18" grpId="2" animBg="1"/>
      <p:bldP spid="19" grpId="0" animBg="1"/>
      <p:bldP spid="19" grpId="1" animBg="1"/>
      <p:bldP spid="20" grpId="0" animBg="1"/>
      <p:bldP spid="20" grpId="1" animBg="1"/>
      <p:bldP spid="21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Function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97</a:t>
            </a:fld>
            <a:endParaRPr lang="en-US" dirty="0"/>
          </a:p>
        </p:txBody>
      </p:sp>
      <p:pic>
        <p:nvPicPr>
          <p:cNvPr id="5" name="CustomFuncReallySimp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447800"/>
            <a:ext cx="8137944" cy="457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9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946" y="1447800"/>
            <a:ext cx="6436148" cy="45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3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23458"/>
            <a:ext cx="7772400" cy="5102706"/>
          </a:xfrm>
        </p:spPr>
        <p:txBody>
          <a:bodyPr/>
          <a:lstStyle/>
          <a:p>
            <a:r>
              <a:rPr lang="en-US" dirty="0" smtClean="0"/>
              <a:t>Can functions improve this code from </a:t>
            </a:r>
            <a:r>
              <a:rPr lang="en-US" dirty="0" smtClean="0">
                <a:latin typeface="Courier"/>
              </a:rPr>
              <a:t>ConditionalStatements.ipynb</a:t>
            </a:r>
            <a:r>
              <a:rPr lang="en-US" dirty="0" smtClean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585" y="2078784"/>
            <a:ext cx="4267156" cy="477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3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sonWM2">
  <a:themeElements>
    <a:clrScheme name="Presentation3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2B2B2"/>
      </a:accent1>
      <a:accent2>
        <a:srgbClr val="E2BF2C"/>
      </a:accent2>
      <a:accent3>
        <a:srgbClr val="FFFFFF"/>
      </a:accent3>
      <a:accent4>
        <a:srgbClr val="000000"/>
      </a:accent4>
      <a:accent5>
        <a:srgbClr val="D5D5D5"/>
      </a:accent5>
      <a:accent6>
        <a:srgbClr val="CDAD27"/>
      </a:accent6>
      <a:hlink>
        <a:srgbClr val="0033CC"/>
      </a:hlink>
      <a:folHlink>
        <a:srgbClr val="CC3300"/>
      </a:folHlink>
    </a:clrScheme>
    <a:fontScheme name="Presentation3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esentation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2B2B2"/>
        </a:accent1>
        <a:accent2>
          <a:srgbClr val="E2BF2C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CDAD27"/>
        </a:accent6>
        <a:hlink>
          <a:srgbClr val="0033CC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80239</TotalTime>
  <Words>11099</Words>
  <Application>Microsoft Office PowerPoint</Application>
  <PresentationFormat>On-screen Show (4:3)</PresentationFormat>
  <Paragraphs>2561</Paragraphs>
  <Slides>313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313</vt:i4>
      </vt:variant>
    </vt:vector>
  </HeadingPairs>
  <TitlesOfParts>
    <vt:vector size="321" baseType="lpstr">
      <vt:lpstr>Arial</vt:lpstr>
      <vt:lpstr>Calibri</vt:lpstr>
      <vt:lpstr>Cambria Math</vt:lpstr>
      <vt:lpstr>Courier</vt:lpstr>
      <vt:lpstr>Courier New</vt:lpstr>
      <vt:lpstr>Symbol</vt:lpstr>
      <vt:lpstr>Times New Roman</vt:lpstr>
      <vt:lpstr>MasonWM2</vt:lpstr>
      <vt:lpstr>Python</vt:lpstr>
      <vt:lpstr>Reference Book</vt:lpstr>
      <vt:lpstr>Computer Programming</vt:lpstr>
      <vt:lpstr>Why Program… in Python?</vt:lpstr>
      <vt:lpstr>Essential Programming Concepts</vt:lpstr>
      <vt:lpstr>References</vt:lpstr>
      <vt:lpstr>Table of Contents</vt:lpstr>
      <vt:lpstr>Table of Contents</vt:lpstr>
      <vt:lpstr>Python (Anaconda) Installation &amp; Course Material Set-up</vt:lpstr>
      <vt:lpstr>How to Create Programs</vt:lpstr>
      <vt:lpstr>How to Create Programs</vt:lpstr>
      <vt:lpstr>Python (Anaconda) Installation</vt:lpstr>
      <vt:lpstr>Python (Anaconda) Installation</vt:lpstr>
      <vt:lpstr>Anaconda</vt:lpstr>
      <vt:lpstr>Python Versions</vt:lpstr>
      <vt:lpstr>Course Material Set-Up</vt:lpstr>
      <vt:lpstr>Course Material Set-Up</vt:lpstr>
      <vt:lpstr>Course Material Set-Up</vt:lpstr>
      <vt:lpstr>Blackboard Course Site</vt:lpstr>
      <vt:lpstr>Jupyter Notebook Set-up</vt:lpstr>
      <vt:lpstr>Jupyter Development Environment</vt:lpstr>
      <vt:lpstr>Jupyter Development Environment</vt:lpstr>
      <vt:lpstr>Introduction to Python Programming</vt:lpstr>
      <vt:lpstr>References</vt:lpstr>
      <vt:lpstr>Our First Python Statements</vt:lpstr>
      <vt:lpstr>Our First Python Statements</vt:lpstr>
      <vt:lpstr>Jupyter Notebook Set-up</vt:lpstr>
      <vt:lpstr>Jupyter Shortcuts/Hot Keys</vt:lpstr>
      <vt:lpstr>Jupyter Shortcuts/Hot Keys</vt:lpstr>
      <vt:lpstr>Jupyter Notebook Shutdown</vt:lpstr>
      <vt:lpstr>Jupyter Notebook Shutdown</vt:lpstr>
      <vt:lpstr>Take-Aways</vt:lpstr>
      <vt:lpstr>Variables, Data Types, Statements &amp; Operations</vt:lpstr>
      <vt:lpstr>References</vt:lpstr>
      <vt:lpstr>Basic Variable Types</vt:lpstr>
      <vt:lpstr>Basic Variable Types</vt:lpstr>
      <vt:lpstr>Basic Variable Types</vt:lpstr>
      <vt:lpstr>Basic Variable Types</vt:lpstr>
      <vt:lpstr>Quiz</vt:lpstr>
      <vt:lpstr>Quiz</vt:lpstr>
      <vt:lpstr>Type Conversion</vt:lpstr>
      <vt:lpstr>Basic Operations</vt:lpstr>
      <vt:lpstr>Operations &amp; Variable Types</vt:lpstr>
      <vt:lpstr>Exercise</vt:lpstr>
      <vt:lpstr>Exercises</vt:lpstr>
      <vt:lpstr>Order of Operations</vt:lpstr>
      <vt:lpstr>Order of Operations</vt:lpstr>
      <vt:lpstr>Order of Operations</vt:lpstr>
      <vt:lpstr>Order of Operations</vt:lpstr>
      <vt:lpstr>Order of Operations</vt:lpstr>
      <vt:lpstr>Naming Variables</vt:lpstr>
      <vt:lpstr>Naming Variables</vt:lpstr>
      <vt:lpstr>Naming Variables</vt:lpstr>
      <vt:lpstr>Naming Variables</vt:lpstr>
      <vt:lpstr>Quiz</vt:lpstr>
      <vt:lpstr>Quiz</vt:lpstr>
      <vt:lpstr>Typical Errors</vt:lpstr>
      <vt:lpstr>Built-in Python Functions</vt:lpstr>
      <vt:lpstr>Built-in Python Functions</vt:lpstr>
      <vt:lpstr>Additional Math Functions</vt:lpstr>
      <vt:lpstr>Additional Math Functions</vt:lpstr>
      <vt:lpstr>Input from the Keyboard</vt:lpstr>
      <vt:lpstr>Reference</vt:lpstr>
      <vt:lpstr>Keyboard Input</vt:lpstr>
      <vt:lpstr>Keyboard Input</vt:lpstr>
      <vt:lpstr>In-Class Exercise</vt:lpstr>
      <vt:lpstr>Homework</vt:lpstr>
      <vt:lpstr>Boolean Expressions and Conditional Statements</vt:lpstr>
      <vt:lpstr>References</vt:lpstr>
      <vt:lpstr>Boolean Statements</vt:lpstr>
      <vt:lpstr>Boolean Statements</vt:lpstr>
      <vt:lpstr>Boolean Statements</vt:lpstr>
      <vt:lpstr>Boolean Statements</vt:lpstr>
      <vt:lpstr>Boolean Statements</vt:lpstr>
      <vt:lpstr>Conditional Statements</vt:lpstr>
      <vt:lpstr>Conditional Statements</vt:lpstr>
      <vt:lpstr>Conditional Statements</vt:lpstr>
      <vt:lpstr>In-Class Exercise</vt:lpstr>
      <vt:lpstr>Conditional Statements</vt:lpstr>
      <vt:lpstr>Conditional Statements</vt:lpstr>
      <vt:lpstr>Conditional Statements</vt:lpstr>
      <vt:lpstr>Conditional Statements</vt:lpstr>
      <vt:lpstr>Conditional Statements</vt:lpstr>
      <vt:lpstr>In-Class Exercise</vt:lpstr>
      <vt:lpstr>Typical Errors</vt:lpstr>
      <vt:lpstr>Homework</vt:lpstr>
      <vt:lpstr>Commenting and Markdown</vt:lpstr>
      <vt:lpstr>References</vt:lpstr>
      <vt:lpstr>Commenting Code</vt:lpstr>
      <vt:lpstr>Markdown</vt:lpstr>
      <vt:lpstr>Functions</vt:lpstr>
      <vt:lpstr>References</vt:lpstr>
      <vt:lpstr>Functions</vt:lpstr>
      <vt:lpstr>Functions</vt:lpstr>
      <vt:lpstr>Custom Functions</vt:lpstr>
      <vt:lpstr>Simple Function Example</vt:lpstr>
      <vt:lpstr>Simple Function Example</vt:lpstr>
      <vt:lpstr>Benefits of Functions</vt:lpstr>
      <vt:lpstr>Custom Functions</vt:lpstr>
      <vt:lpstr>Custom Functions</vt:lpstr>
      <vt:lpstr>Custom Functions</vt:lpstr>
      <vt:lpstr>Custom Functions</vt:lpstr>
      <vt:lpstr>Custom Functions</vt:lpstr>
      <vt:lpstr>In-Class Exercise</vt:lpstr>
      <vt:lpstr>In-Class Exercise</vt:lpstr>
      <vt:lpstr>Function Output</vt:lpstr>
      <vt:lpstr>Youtube Video on Functions</vt:lpstr>
      <vt:lpstr>Homework &amp; In-Class Exercises</vt:lpstr>
      <vt:lpstr>Lambda Functions</vt:lpstr>
      <vt:lpstr>Homework</vt:lpstr>
      <vt:lpstr>Homework &amp;  In-Class Exercise</vt:lpstr>
      <vt:lpstr>Homework</vt:lpstr>
      <vt:lpstr>Spyder Development Environment</vt:lpstr>
      <vt:lpstr>Spyder</vt:lpstr>
      <vt:lpstr>Spyder</vt:lpstr>
      <vt:lpstr>Script/Program</vt:lpstr>
      <vt:lpstr>Script/Program</vt:lpstr>
      <vt:lpstr>Debugging</vt:lpstr>
      <vt:lpstr>Debugging</vt:lpstr>
      <vt:lpstr>Debugging</vt:lpstr>
      <vt:lpstr>Debugging</vt:lpstr>
      <vt:lpstr>Debugging</vt:lpstr>
      <vt:lpstr>Beware</vt:lpstr>
      <vt:lpstr>Errors</vt:lpstr>
      <vt:lpstr>Debugging Resources</vt:lpstr>
      <vt:lpstr>Error Types</vt:lpstr>
      <vt:lpstr>Origins of Debugging</vt:lpstr>
      <vt:lpstr>Spyder versus Jupyter</vt:lpstr>
      <vt:lpstr>Lists Data Type</vt:lpstr>
      <vt:lpstr>References</vt:lpstr>
      <vt:lpstr>Data Types</vt:lpstr>
      <vt:lpstr>Lists</vt:lpstr>
      <vt:lpstr>Lists</vt:lpstr>
      <vt:lpstr>Lists</vt:lpstr>
      <vt:lpstr>Lists</vt:lpstr>
      <vt:lpstr>In-Class Exercise</vt:lpstr>
      <vt:lpstr>Lists</vt:lpstr>
      <vt:lpstr>Lists</vt:lpstr>
      <vt:lpstr>Lists</vt:lpstr>
      <vt:lpstr>Lists</vt:lpstr>
      <vt:lpstr>Exercise</vt:lpstr>
      <vt:lpstr>Lists</vt:lpstr>
      <vt:lpstr>Lists</vt:lpstr>
      <vt:lpstr>Range</vt:lpstr>
      <vt:lpstr>In-Class Exercise</vt:lpstr>
      <vt:lpstr>Lists</vt:lpstr>
      <vt:lpstr>Lists</vt:lpstr>
      <vt:lpstr>In-Class Exercise</vt:lpstr>
      <vt:lpstr>In-Class Exercise</vt:lpstr>
      <vt:lpstr>Lists</vt:lpstr>
      <vt:lpstr>Lists</vt:lpstr>
      <vt:lpstr>Lists</vt:lpstr>
      <vt:lpstr>List Slice Techniques</vt:lpstr>
      <vt:lpstr>Exercise</vt:lpstr>
      <vt:lpstr>Lists</vt:lpstr>
      <vt:lpstr>Lists</vt:lpstr>
      <vt:lpstr>Exercises</vt:lpstr>
      <vt:lpstr>Lists</vt:lpstr>
      <vt:lpstr>Lists</vt:lpstr>
      <vt:lpstr>Lists</vt:lpstr>
      <vt:lpstr>In-Class Exercise</vt:lpstr>
      <vt:lpstr>Lists and Functions</vt:lpstr>
      <vt:lpstr>In-Class Exercise</vt:lpstr>
      <vt:lpstr>Aliasing</vt:lpstr>
      <vt:lpstr>Aliasing</vt:lpstr>
      <vt:lpstr>Aliasing</vt:lpstr>
      <vt:lpstr>Aliasing</vt:lpstr>
      <vt:lpstr>Set Data Type</vt:lpstr>
      <vt:lpstr>Set Data Type</vt:lpstr>
      <vt:lpstr>Set Data Type</vt:lpstr>
      <vt:lpstr>Set Data Type</vt:lpstr>
      <vt:lpstr>Set Data Type</vt:lpstr>
      <vt:lpstr>Set Data Type</vt:lpstr>
      <vt:lpstr>Set Data Type</vt:lpstr>
      <vt:lpstr>Loops</vt:lpstr>
      <vt:lpstr>References</vt:lpstr>
      <vt:lpstr>Loops</vt:lpstr>
      <vt:lpstr>Loops</vt:lpstr>
      <vt:lpstr>Lists, Loops, and Variable Names</vt:lpstr>
      <vt:lpstr>Loops</vt:lpstr>
      <vt:lpstr>In-Class Exercise</vt:lpstr>
      <vt:lpstr>Loops</vt:lpstr>
      <vt:lpstr>In-Class Exercise</vt:lpstr>
      <vt:lpstr>Loops</vt:lpstr>
      <vt:lpstr>Loops</vt:lpstr>
      <vt:lpstr>Loops</vt:lpstr>
      <vt:lpstr>Loops</vt:lpstr>
      <vt:lpstr>For Loops—Summary </vt:lpstr>
      <vt:lpstr>Exercise</vt:lpstr>
      <vt:lpstr>Loops</vt:lpstr>
      <vt:lpstr>In-Class Exercise</vt:lpstr>
      <vt:lpstr>List Comprehension</vt:lpstr>
      <vt:lpstr>List Comprehension</vt:lpstr>
      <vt:lpstr>List Comprehension</vt:lpstr>
      <vt:lpstr>List Comprehension</vt:lpstr>
      <vt:lpstr>List Comprehension</vt:lpstr>
      <vt:lpstr>List Comprehension</vt:lpstr>
      <vt:lpstr>List Comprehension</vt:lpstr>
      <vt:lpstr>In-Class Exercise</vt:lpstr>
      <vt:lpstr>Exercise Solutions</vt:lpstr>
      <vt:lpstr>List Comprehension</vt:lpstr>
      <vt:lpstr>List Comprehension</vt:lpstr>
      <vt:lpstr>In-Class Exercise</vt:lpstr>
      <vt:lpstr>Tuples Data Type</vt:lpstr>
      <vt:lpstr>References</vt:lpstr>
      <vt:lpstr>Tuples</vt:lpstr>
      <vt:lpstr>Tuples</vt:lpstr>
      <vt:lpstr>Tuples</vt:lpstr>
      <vt:lpstr>Tuples</vt:lpstr>
      <vt:lpstr>Tuples</vt:lpstr>
      <vt:lpstr>Tuples</vt:lpstr>
      <vt:lpstr>Tuples</vt:lpstr>
      <vt:lpstr>Tuples</vt:lpstr>
      <vt:lpstr>Tuples</vt:lpstr>
      <vt:lpstr>Data Types</vt:lpstr>
      <vt:lpstr>Data Types</vt:lpstr>
      <vt:lpstr>Data Types</vt:lpstr>
      <vt:lpstr>Data Types</vt:lpstr>
      <vt:lpstr>In-Class Exercise 1</vt:lpstr>
      <vt:lpstr>In-Class Exercise 1</vt:lpstr>
      <vt:lpstr>In-Class Exercise 1</vt:lpstr>
      <vt:lpstr>In-Class Exercise 2</vt:lpstr>
      <vt:lpstr>Dictionaries Data Type</vt:lpstr>
      <vt:lpstr>References</vt:lpstr>
      <vt:lpstr>Dictionaries</vt:lpstr>
      <vt:lpstr>Dictionaries</vt:lpstr>
      <vt:lpstr>Dictionaries</vt:lpstr>
      <vt:lpstr>Dictionaries</vt:lpstr>
      <vt:lpstr>Dictionaries</vt:lpstr>
      <vt:lpstr>Dictionaries</vt:lpstr>
      <vt:lpstr>Dictionaries</vt:lpstr>
      <vt:lpstr>Dictionaries</vt:lpstr>
      <vt:lpstr>Dictionaries</vt:lpstr>
      <vt:lpstr>Dictionaries</vt:lpstr>
      <vt:lpstr>Dictionaries</vt:lpstr>
      <vt:lpstr>Dictionaries</vt:lpstr>
      <vt:lpstr>Dictionary Comprehension</vt:lpstr>
      <vt:lpstr>Exercise</vt:lpstr>
      <vt:lpstr>File Input and Output</vt:lpstr>
      <vt:lpstr>References</vt:lpstr>
      <vt:lpstr>File I/O</vt:lpstr>
      <vt:lpstr>File I/O</vt:lpstr>
      <vt:lpstr>File I/O</vt:lpstr>
      <vt:lpstr>File I/O</vt:lpstr>
      <vt:lpstr>File I/O</vt:lpstr>
      <vt:lpstr>File I/O</vt:lpstr>
      <vt:lpstr>In-Class Exercises</vt:lpstr>
      <vt:lpstr>The numpy Package</vt:lpstr>
      <vt:lpstr>numpy</vt:lpstr>
      <vt:lpstr>numpy</vt:lpstr>
      <vt:lpstr>numpy Methods Examples</vt:lpstr>
      <vt:lpstr>numpy Methods Examples</vt:lpstr>
      <vt:lpstr>numpy Methods Examples</vt:lpstr>
      <vt:lpstr>numpy Methods Examples</vt:lpstr>
      <vt:lpstr>numpy Methods Examples</vt:lpstr>
      <vt:lpstr>numpy Methods Examples</vt:lpstr>
      <vt:lpstr>numpy Exercise</vt:lpstr>
      <vt:lpstr>numpy Methods Examples</vt:lpstr>
      <vt:lpstr>The pandas Package</vt:lpstr>
      <vt:lpstr>pandas Package</vt:lpstr>
      <vt:lpstr>pandas Package</vt:lpstr>
      <vt:lpstr>Pandas Series</vt:lpstr>
      <vt:lpstr>Pandas Series</vt:lpstr>
      <vt:lpstr>Pandas Series</vt:lpstr>
      <vt:lpstr>Pandas Series</vt:lpstr>
      <vt:lpstr>Pandas Series</vt:lpstr>
      <vt:lpstr>Pandas DataFrames</vt:lpstr>
      <vt:lpstr>Pandas DataFrames</vt:lpstr>
      <vt:lpstr>Pandas DataFrames</vt:lpstr>
      <vt:lpstr>Pandas DataFrames</vt:lpstr>
      <vt:lpstr>Pandas DataFrames</vt:lpstr>
      <vt:lpstr>Pandas DataFrames</vt:lpstr>
      <vt:lpstr>Pandas DataFrames</vt:lpstr>
      <vt:lpstr>Pandas DataFrames</vt:lpstr>
      <vt:lpstr>Pandas DataFrames</vt:lpstr>
      <vt:lpstr>Pandas DataFrames</vt:lpstr>
      <vt:lpstr>Pandas DataFrames</vt:lpstr>
      <vt:lpstr>Formatting Numerical Values</vt:lpstr>
      <vt:lpstr>Formatting Numerical Quantities</vt:lpstr>
      <vt:lpstr>Formatting Numerical Quantities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 Warm Up</vt:lpstr>
      <vt:lpstr>In-Class Exercise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In-Class Exercise</vt:lpstr>
      <vt:lpstr>Exercise</vt:lpstr>
      <vt:lpstr>Regular Expressions</vt:lpstr>
      <vt:lpstr>Case 2 Steps</vt:lpstr>
      <vt:lpstr>Regular Expressions</vt:lpstr>
      <vt:lpstr>Machine Precision</vt:lpstr>
      <vt:lpstr>Machine Precision</vt:lpstr>
      <vt:lpstr>Machine Precision</vt:lpstr>
      <vt:lpstr>Machine Precision</vt:lpstr>
    </vt:vector>
  </TitlesOfParts>
  <Company>Mason School of Business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JRB</dc:creator>
  <cp:lastModifiedBy>Bradley, Jim R</cp:lastModifiedBy>
  <cp:revision>1943</cp:revision>
  <cp:lastPrinted>2016-08-15T15:26:34Z</cp:lastPrinted>
  <dcterms:created xsi:type="dcterms:W3CDTF">2012-09-09T17:18:59Z</dcterms:created>
  <dcterms:modified xsi:type="dcterms:W3CDTF">2019-08-10T20:18:38Z</dcterms:modified>
</cp:coreProperties>
</file>